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4">
  <p:sldMasterIdLst>
    <p:sldMasterId id="2147483648" r:id="rId1"/>
  </p:sldMasterIdLst>
  <p:notesMasterIdLst>
    <p:notesMasterId r:id="rId49"/>
  </p:notesMasterIdLst>
  <p:sldIdLst>
    <p:sldId id="1586" r:id="rId2"/>
    <p:sldId id="1826" r:id="rId3"/>
    <p:sldId id="1747" r:id="rId4"/>
    <p:sldId id="1748" r:id="rId5"/>
    <p:sldId id="1749" r:id="rId6"/>
    <p:sldId id="1750" r:id="rId7"/>
    <p:sldId id="1782" r:id="rId8"/>
    <p:sldId id="1783" r:id="rId9"/>
    <p:sldId id="1784" r:id="rId10"/>
    <p:sldId id="1785" r:id="rId11"/>
    <p:sldId id="1786" r:id="rId12"/>
    <p:sldId id="1787" r:id="rId13"/>
    <p:sldId id="1788" r:id="rId14"/>
    <p:sldId id="1789" r:id="rId15"/>
    <p:sldId id="1790" r:id="rId16"/>
    <p:sldId id="1791" r:id="rId17"/>
    <p:sldId id="1792" r:id="rId18"/>
    <p:sldId id="1793" r:id="rId19"/>
    <p:sldId id="1794" r:id="rId20"/>
    <p:sldId id="1795" r:id="rId21"/>
    <p:sldId id="1796" r:id="rId22"/>
    <p:sldId id="1797" r:id="rId23"/>
    <p:sldId id="1798" r:id="rId24"/>
    <p:sldId id="1799" r:id="rId25"/>
    <p:sldId id="1800" r:id="rId26"/>
    <p:sldId id="1801" r:id="rId27"/>
    <p:sldId id="1802" r:id="rId28"/>
    <p:sldId id="1803" r:id="rId29"/>
    <p:sldId id="1804" r:id="rId30"/>
    <p:sldId id="1807" r:id="rId31"/>
    <p:sldId id="1805" r:id="rId32"/>
    <p:sldId id="1806" r:id="rId33"/>
    <p:sldId id="1713" r:id="rId34"/>
    <p:sldId id="1714" r:id="rId35"/>
    <p:sldId id="1715" r:id="rId36"/>
    <p:sldId id="1678" r:id="rId37"/>
    <p:sldId id="1658" r:id="rId38"/>
    <p:sldId id="1681" r:id="rId39"/>
    <p:sldId id="1680" r:id="rId40"/>
    <p:sldId id="1659" r:id="rId41"/>
    <p:sldId id="1671" r:id="rId42"/>
    <p:sldId id="1672" r:id="rId43"/>
    <p:sldId id="1676" r:id="rId44"/>
    <p:sldId id="1677" r:id="rId45"/>
    <p:sldId id="1588" r:id="rId46"/>
    <p:sldId id="1717" r:id="rId47"/>
    <p:sldId id="1620" r:id="rId48"/>
  </p:sldIdLst>
  <p:sldSz cx="12192000" cy="6858000"/>
  <p:notesSz cx="6858000" cy="9144000"/>
  <p:custDataLst>
    <p:tags r:id="rId50"/>
  </p:custDataLst>
  <p:defaultTextStyle>
    <a:defPPr>
      <a:defRPr lang="en-GB"/>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70" userDrawn="1">
          <p15:clr>
            <a:srgbClr val="A4A3A4"/>
          </p15:clr>
        </p15:guide>
        <p15:guide id="2" pos="3790" userDrawn="1">
          <p15:clr>
            <a:srgbClr val="A4A3A4"/>
          </p15:clr>
        </p15:guide>
        <p15:guide id="3" pos="392" userDrawn="1">
          <p15:clr>
            <a:srgbClr val="A4A3A4"/>
          </p15:clr>
        </p15:guide>
        <p15:guide id="4" pos="7242" userDrawn="1">
          <p15:clr>
            <a:srgbClr val="A4A3A4"/>
          </p15:clr>
        </p15:guide>
        <p15:guide id="6" orient="horz" pos="663" userDrawn="1">
          <p15:clr>
            <a:srgbClr val="A4A3A4"/>
          </p15:clr>
        </p15:guide>
        <p15:guide id="8" orient="horz" pos="3842" userDrawn="1">
          <p15:clr>
            <a:srgbClr val="A4A3A4"/>
          </p15:clr>
        </p15:guide>
      </p15:sldGuideLst>
    </p:ext>
    <p:ext uri="{2D200454-40CA-4A62-9FC3-DE9A4176ACB9}">
      <p15:notesGuideLst xmlns:p15="http://schemas.microsoft.com/office/powerpoint/2012/main">
        <p15:guide id="1" orient="horz" pos="2893">
          <p15:clr>
            <a:srgbClr val="A4A3A4"/>
          </p15:clr>
        </p15:guide>
        <p15:guide id="2" pos="2132">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a:srgbClr val="3A81BA"/>
    <a:srgbClr val="0000FF"/>
    <a:srgbClr val="0033CC"/>
    <a:srgbClr val="FF9900"/>
    <a:srgbClr val="3333CC"/>
    <a:srgbClr val="740274"/>
    <a:srgbClr val="000099"/>
    <a:srgbClr val="FFCC99"/>
    <a:srgbClr val="FFDCB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69" autoAdjust="0"/>
    <p:restoredTop sz="89077" autoAdjust="0"/>
  </p:normalViewPr>
  <p:slideViewPr>
    <p:cSldViewPr showGuides="1">
      <p:cViewPr varScale="1">
        <p:scale>
          <a:sx n="133" d="100"/>
          <a:sy n="133" d="100"/>
        </p:scale>
        <p:origin x="1448" y="200"/>
      </p:cViewPr>
      <p:guideLst>
        <p:guide orient="horz" pos="2170"/>
        <p:guide pos="3790"/>
        <p:guide pos="392"/>
        <p:guide pos="7242"/>
        <p:guide orient="horz" pos="663"/>
        <p:guide orient="horz" pos="3842"/>
      </p:guideLst>
    </p:cSldViewPr>
  </p:slideViewPr>
  <p:notesTextViewPr>
    <p:cViewPr>
      <p:scale>
        <a:sx n="100" d="100"/>
        <a:sy n="100" d="100"/>
      </p:scale>
      <p:origin x="0" y="0"/>
    </p:cViewPr>
  </p:notesTextViewPr>
  <p:notesViewPr>
    <p:cSldViewPr>
      <p:cViewPr varScale="1">
        <p:scale>
          <a:sx n="54" d="100"/>
          <a:sy n="54" d="100"/>
        </p:scale>
        <p:origin x="2820" y="72"/>
      </p:cViewPr>
      <p:guideLst>
        <p:guide orient="horz" pos="2893"/>
        <p:guide pos="213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a:defRPr/>
            </a:pPr>
            <a:fld id="{05D3C16C-E118-4BA6-B3E9-151F50F3D021}" type="datetimeFigureOut">
              <a:rPr lang="zh-CN" altLang="en-US"/>
              <a:t>2024/12/22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pPr>
              <a:defRPr/>
            </a:pPr>
            <a:fld id="{5B9E14E3-4C72-4633-B587-4A3CFA785E12}"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5B9E14E3-4C72-4633-B587-4A3CFA785E12}"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5B9E14E3-4C72-4633-B587-4A3CFA785E12}" type="slidenum">
              <a:rPr lang="zh-CN" altLang="en-US" smtClean="0"/>
              <a:t>37</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charset="0"/>
              </a:defRPr>
            </a:lvl1pPr>
            <a:lvl2pPr marL="742950" indent="-285750">
              <a:spcBef>
                <a:spcPct val="30000"/>
              </a:spcBef>
              <a:defRPr sz="1200">
                <a:solidFill>
                  <a:schemeClr val="tx1"/>
                </a:solidFill>
                <a:latin typeface="Calibri" panose="020F0502020204030204" charset="0"/>
              </a:defRPr>
            </a:lvl2pPr>
            <a:lvl3pPr marL="1143000" indent="-228600">
              <a:spcBef>
                <a:spcPct val="30000"/>
              </a:spcBef>
              <a:defRPr sz="1200">
                <a:solidFill>
                  <a:schemeClr val="tx1"/>
                </a:solidFill>
                <a:latin typeface="Calibri" panose="020F0502020204030204" charset="0"/>
              </a:defRPr>
            </a:lvl3pPr>
            <a:lvl4pPr marL="1600200" indent="-228600">
              <a:spcBef>
                <a:spcPct val="30000"/>
              </a:spcBef>
              <a:defRPr sz="1200">
                <a:solidFill>
                  <a:schemeClr val="tx1"/>
                </a:solidFill>
                <a:latin typeface="Calibri" panose="020F0502020204030204" charset="0"/>
              </a:defRPr>
            </a:lvl4pPr>
            <a:lvl5pPr marL="2057400" indent="-228600">
              <a:spcBef>
                <a:spcPct val="30000"/>
              </a:spcBef>
              <a:defRPr sz="1200">
                <a:solidFill>
                  <a:schemeClr val="tx1"/>
                </a:solidFill>
                <a:latin typeface="Calibri" panose="020F0502020204030204" charset="0"/>
              </a:defRPr>
            </a:lvl5pPr>
            <a:lvl6pPr marL="2514600" indent="-228600" eaLnBrk="0" fontAlgn="base" hangingPunct="0">
              <a:spcBef>
                <a:spcPct val="30000"/>
              </a:spcBef>
              <a:spcAft>
                <a:spcPct val="0"/>
              </a:spcAft>
              <a:defRPr sz="1200">
                <a:solidFill>
                  <a:schemeClr val="tx1"/>
                </a:solidFill>
                <a:latin typeface="Calibri" panose="020F0502020204030204" charset="0"/>
              </a:defRPr>
            </a:lvl6pPr>
            <a:lvl7pPr marL="2971800" indent="-228600" eaLnBrk="0" fontAlgn="base" hangingPunct="0">
              <a:spcBef>
                <a:spcPct val="30000"/>
              </a:spcBef>
              <a:spcAft>
                <a:spcPct val="0"/>
              </a:spcAft>
              <a:defRPr sz="1200">
                <a:solidFill>
                  <a:schemeClr val="tx1"/>
                </a:solidFill>
                <a:latin typeface="Calibri" panose="020F0502020204030204" charset="0"/>
              </a:defRPr>
            </a:lvl7pPr>
            <a:lvl8pPr marL="3429000" indent="-228600" eaLnBrk="0" fontAlgn="base" hangingPunct="0">
              <a:spcBef>
                <a:spcPct val="30000"/>
              </a:spcBef>
              <a:spcAft>
                <a:spcPct val="0"/>
              </a:spcAft>
              <a:defRPr sz="1200">
                <a:solidFill>
                  <a:schemeClr val="tx1"/>
                </a:solidFill>
                <a:latin typeface="Calibri" panose="020F0502020204030204" charset="0"/>
              </a:defRPr>
            </a:lvl8pPr>
            <a:lvl9pPr marL="3886200" indent="-228600" eaLnBrk="0" fontAlgn="base" hangingPunct="0">
              <a:spcBef>
                <a:spcPct val="30000"/>
              </a:spcBef>
              <a:spcAft>
                <a:spcPct val="0"/>
              </a:spcAft>
              <a:defRPr sz="1200">
                <a:solidFill>
                  <a:schemeClr val="tx1"/>
                </a:solidFill>
                <a:latin typeface="Calibri" panose="020F0502020204030204" charset="0"/>
              </a:defRPr>
            </a:lvl9pPr>
          </a:lstStyle>
          <a:p>
            <a:pPr>
              <a:spcBef>
                <a:spcPct val="0"/>
              </a:spcBef>
            </a:pPr>
            <a:fld id="{3B6AF002-A66A-4336-953A-EB1621D0537A}" type="slidenum">
              <a:rPr lang="en-US" altLang="zh-CN" smtClean="0">
                <a:latin typeface="Arial" panose="020B0604020202020204" pitchFamily="34" charset="0"/>
              </a:rPr>
              <a:t>39</a:t>
            </a:fld>
            <a:endParaRPr lang="en-US" altLang="zh-CN">
              <a:latin typeface="Arial" panose="020B0604020202020204" pitchFamily="34" charset="0"/>
            </a:endParaRPr>
          </a:p>
        </p:txBody>
      </p:sp>
      <p:sp>
        <p:nvSpPr>
          <p:cNvPr id="10243" name="Rectangle 2"/>
          <p:cNvSpPr>
            <a:spLocks noGrp="1" noRot="1" noChangeAspect="1" noChangeArrowheads="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024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endParaRPr lang="zh-CN"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defRPr/>
            </a:pPr>
            <a:endParaRPr lang="en-US" altLang="zh-CN" sz="1200" b="0" i="0" kern="1200" dirty="0">
              <a:solidFill>
                <a:schemeClr val="tx1"/>
              </a:solidFill>
              <a:latin typeface="+mn-lt"/>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defRPr/>
            </a:pPr>
            <a:endParaRPr lang="zh-CN" altLang="en-US" dirty="0"/>
          </a:p>
          <a:p>
            <a:pPr marL="0" marR="0" indent="0" algn="l" defTabSz="914400" rtl="0" eaLnBrk="0" fontAlgn="base" latinLnBrk="0" hangingPunct="0">
              <a:lnSpc>
                <a:spcPct val="100000"/>
              </a:lnSpc>
              <a:spcBef>
                <a:spcPct val="30000"/>
              </a:spcBef>
              <a:spcAft>
                <a:spcPct val="0"/>
              </a:spcAft>
              <a:buClrTx/>
              <a:buSzTx/>
              <a:buFontTx/>
              <a:buNone/>
              <a:defRPr/>
            </a:pPr>
            <a:endParaRPr lang="zh-CN" altLang="en-US" dirty="0"/>
          </a:p>
          <a:p>
            <a:endParaRPr lang="zh-CN" altLang="en-US" dirty="0"/>
          </a:p>
        </p:txBody>
      </p:sp>
      <p:sp>
        <p:nvSpPr>
          <p:cNvPr id="4" name="灯片编号占位符 3"/>
          <p:cNvSpPr>
            <a:spLocks noGrp="1"/>
          </p:cNvSpPr>
          <p:nvPr>
            <p:ph type="sldNum" sz="quarter" idx="10"/>
          </p:nvPr>
        </p:nvSpPr>
        <p:spPr/>
        <p:txBody>
          <a:bodyPr/>
          <a:lstStyle/>
          <a:p>
            <a:pPr>
              <a:defRPr/>
            </a:pPr>
            <a:fld id="{5B9E14E3-4C72-4633-B587-4A3CFA785E12}" type="slidenum">
              <a:rPr lang="zh-CN" altLang="en-US" smtClean="0"/>
              <a:t>40</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D1E3519-AA41-4C8F-81B1-98F81BDCD14B}" type="slidenum">
              <a:rPr lang="zh-CN" altLang="en-US" smtClean="0"/>
              <a:t>45</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bwMode="gray">
      <p:bgPr>
        <a:solidFill>
          <a:schemeClr val="bg1"/>
        </a:solidFill>
        <a:effectLst/>
      </p:bgPr>
    </p:bg>
    <p:spTree>
      <p:nvGrpSpPr>
        <p:cNvPr id="1" name=""/>
        <p:cNvGrpSpPr/>
        <p:nvPr/>
      </p:nvGrpSpPr>
      <p:grpSpPr>
        <a:xfrm>
          <a:off x="0" y="0"/>
          <a:ext cx="0" cy="0"/>
          <a:chOff x="0" y="0"/>
          <a:chExt cx="0" cy="0"/>
        </a:xfrm>
      </p:grpSpPr>
      <p:sp>
        <p:nvSpPr>
          <p:cNvPr id="13334" name="Rectangle 22"/>
          <p:cNvSpPr>
            <a:spLocks noGrp="1" noChangeArrowheads="1"/>
          </p:cNvSpPr>
          <p:nvPr>
            <p:ph type="subTitle" sz="quarter" idx="1"/>
          </p:nvPr>
        </p:nvSpPr>
        <p:spPr>
          <a:xfrm>
            <a:off x="1871133" y="5343872"/>
            <a:ext cx="8534400" cy="533400"/>
          </a:xfrm>
        </p:spPr>
        <p:txBody>
          <a:bodyPr/>
          <a:lstStyle>
            <a:lvl1pPr marL="0" indent="0" algn="ctr">
              <a:buFont typeface="Wingdings" panose="05000000000000000000" pitchFamily="2" charset="2"/>
              <a:buNone/>
              <a:defRPr/>
            </a:lvl1pPr>
          </a:lstStyle>
          <a:p>
            <a:pPr lvl="0"/>
            <a:r>
              <a:rPr lang="zh-CN" altLang="en-US" noProof="0"/>
              <a:t>单击此处编辑母版副标题样式</a:t>
            </a:r>
            <a:endParaRPr lang="en-US" altLang="ko-KR" noProof="0"/>
          </a:p>
        </p:txBody>
      </p:sp>
      <p:sp>
        <p:nvSpPr>
          <p:cNvPr id="13335" name="Rectangle 23"/>
          <p:cNvSpPr>
            <a:spLocks noGrp="1" noChangeArrowheads="1"/>
          </p:cNvSpPr>
          <p:nvPr>
            <p:ph type="dt" sz="quarter" idx="2"/>
          </p:nvPr>
        </p:nvSpPr>
        <p:spPr>
          <a:xfrm>
            <a:off x="609600" y="6553200"/>
            <a:ext cx="2844800" cy="152400"/>
          </a:xfrm>
        </p:spPr>
        <p:txBody>
          <a:bodyPr/>
          <a:lstStyle>
            <a:lvl1pPr algn="l">
              <a:defRPr>
                <a:latin typeface="Times New Roman" panose="02020603050405020304" pitchFamily="18" charset="0"/>
              </a:defRPr>
            </a:lvl1pPr>
          </a:lstStyle>
          <a:p>
            <a:endParaRPr lang="zh-CN" altLang="en-US">
              <a:solidFill>
                <a:prstClr val="black"/>
              </a:solidFill>
            </a:endParaRPr>
          </a:p>
        </p:txBody>
      </p:sp>
      <p:sp>
        <p:nvSpPr>
          <p:cNvPr id="13336" name="Rectangle 24"/>
          <p:cNvSpPr>
            <a:spLocks noGrp="1" noChangeArrowheads="1"/>
          </p:cNvSpPr>
          <p:nvPr>
            <p:ph type="ftr" sz="quarter" idx="3"/>
          </p:nvPr>
        </p:nvSpPr>
        <p:spPr>
          <a:xfrm>
            <a:off x="4165600" y="6553200"/>
            <a:ext cx="3860800" cy="152400"/>
          </a:xfrm>
          <a:prstGeom prst="rect">
            <a:avLst/>
          </a:prstGeom>
        </p:spPr>
        <p:txBody>
          <a:bodyPr/>
          <a:lstStyle>
            <a:lvl1pPr>
              <a:defRPr sz="1000" b="0">
                <a:latin typeface="Times New Roman" panose="02020603050405020304" pitchFamily="18" charset="0"/>
              </a:defRPr>
            </a:lvl1pPr>
          </a:lstStyle>
          <a:p>
            <a:pPr fontAlgn="auto">
              <a:spcBef>
                <a:spcPts val="0"/>
              </a:spcBef>
              <a:spcAft>
                <a:spcPts val="0"/>
              </a:spcAft>
            </a:pPr>
            <a:endParaRPr lang="zh-CN" altLang="en-US">
              <a:solidFill>
                <a:prstClr val="black"/>
              </a:solidFill>
            </a:endParaRPr>
          </a:p>
        </p:txBody>
      </p:sp>
      <p:grpSp>
        <p:nvGrpSpPr>
          <p:cNvPr id="6" name="组合 5"/>
          <p:cNvGrpSpPr/>
          <p:nvPr userDrawn="1"/>
        </p:nvGrpSpPr>
        <p:grpSpPr>
          <a:xfrm>
            <a:off x="0" y="5157178"/>
            <a:ext cx="12192000" cy="1700823"/>
            <a:chOff x="0" y="4341181"/>
            <a:chExt cx="12192002" cy="2503168"/>
          </a:xfrm>
        </p:grpSpPr>
        <p:pic>
          <p:nvPicPr>
            <p:cNvPr id="7" name="图片 6"/>
            <p:cNvPicPr>
              <a:picLocks noChangeAspect="1"/>
            </p:cNvPicPr>
            <p:nvPr/>
          </p:nvPicPr>
          <p:blipFill rotWithShape="1">
            <a:blip r:embed="rId2">
              <a:extLst>
                <a:ext uri="{28A0092B-C50C-407E-A947-70E740481C1C}">
                  <a14:useLocalDpi xmlns:a14="http://schemas.microsoft.com/office/drawing/2010/main" val="0"/>
                </a:ext>
              </a:extLst>
            </a:blip>
            <a:srcRect t="71540"/>
            <a:stretch>
              <a:fillRect/>
            </a:stretch>
          </p:blipFill>
          <p:spPr>
            <a:xfrm>
              <a:off x="1" y="4598633"/>
              <a:ext cx="12192000" cy="2245716"/>
            </a:xfrm>
            <a:prstGeom prst="rect">
              <a:avLst/>
            </a:prstGeom>
            <a:ln>
              <a:noFill/>
            </a:ln>
            <a:effectLst>
              <a:outerShdw blurRad="292100" dist="139700" dir="2700000" algn="tl" rotWithShape="0">
                <a:srgbClr val="333333">
                  <a:alpha val="65000"/>
                </a:srgbClr>
              </a:outerShdw>
            </a:effectLst>
          </p:spPr>
        </p:pic>
        <p:sp>
          <p:nvSpPr>
            <p:cNvPr id="8" name="矩形 7"/>
            <p:cNvSpPr/>
            <p:nvPr/>
          </p:nvSpPr>
          <p:spPr>
            <a:xfrm>
              <a:off x="0" y="5051394"/>
              <a:ext cx="12192001" cy="559304"/>
            </a:xfrm>
            <a:prstGeom prst="rect">
              <a:avLst/>
            </a:prstGeom>
            <a:solidFill>
              <a:schemeClr val="bg1">
                <a:alpha val="5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 y="4341181"/>
              <a:ext cx="12192001" cy="710213"/>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4"/>
          <p:cNvSpPr>
            <a:spLocks noGrp="1"/>
          </p:cNvSpPr>
          <p:nvPr>
            <p:ph type="ftr" sz="quarter" idx="11"/>
          </p:nvPr>
        </p:nvSpPr>
        <p:spPr>
          <a:xfrm>
            <a:off x="11184565" y="3501008"/>
            <a:ext cx="2209800" cy="304800"/>
          </a:xfrm>
          <a:prstGeom prst="rect">
            <a:avLst/>
          </a:prstGeom>
        </p:spPr>
        <p:txBody>
          <a:bodyPr/>
          <a:lstStyle>
            <a:lvl1pPr>
              <a:defRPr/>
            </a:lvl1pPr>
          </a:lstStyle>
          <a:p>
            <a:pPr fontAlgn="auto">
              <a:spcBef>
                <a:spcPts val="0"/>
              </a:spcBef>
              <a:spcAft>
                <a:spcPts val="0"/>
              </a:spcAft>
            </a:pPr>
            <a:endParaRPr lang="zh-CN" altLang="en-US">
              <a:solidFill>
                <a:prstClr val="black"/>
              </a:solidFill>
              <a:latin typeface="Verdana" panose="020B0604030504040204"/>
            </a:endParaRPr>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07451" y="260350"/>
            <a:ext cx="2789767" cy="606425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31800" y="260350"/>
            <a:ext cx="8172451" cy="606425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zh-CN" altLang="en-US">
              <a:solidFill>
                <a:prstClr val="black"/>
              </a:solidFill>
            </a:endParaRPr>
          </a:p>
        </p:txBody>
      </p:sp>
      <p:sp>
        <p:nvSpPr>
          <p:cNvPr id="5" name="页脚占位符 4"/>
          <p:cNvSpPr>
            <a:spLocks noGrp="1"/>
          </p:cNvSpPr>
          <p:nvPr>
            <p:ph type="ftr" sz="quarter" idx="11"/>
          </p:nvPr>
        </p:nvSpPr>
        <p:spPr>
          <a:xfrm>
            <a:off x="11184565" y="3501008"/>
            <a:ext cx="2209800" cy="304800"/>
          </a:xfrm>
          <a:prstGeom prst="rect">
            <a:avLst/>
          </a:prstGeom>
        </p:spPr>
        <p:txBody>
          <a:bodyPr/>
          <a:lstStyle>
            <a:lvl1pPr>
              <a:defRPr/>
            </a:lvl1pPr>
          </a:lstStyle>
          <a:p>
            <a:pPr fontAlgn="auto">
              <a:spcBef>
                <a:spcPts val="0"/>
              </a:spcBef>
              <a:spcAft>
                <a:spcPts val="0"/>
              </a:spcAft>
            </a:pPr>
            <a:endParaRPr lang="zh-CN" altLang="en-US">
              <a:solidFill>
                <a:prstClr val="black"/>
              </a:solidFill>
              <a:latin typeface="Verdana" panose="020B0604030504040204"/>
            </a:endParaRPr>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31801" y="260350"/>
            <a:ext cx="9215967" cy="609600"/>
          </a:xfrm>
        </p:spPr>
        <p:txBody>
          <a:bodyPr/>
          <a:lstStyle/>
          <a:p>
            <a:r>
              <a:rPr lang="zh-CN" altLang="en-US"/>
              <a:t>单击此处编辑母版标题样式</a:t>
            </a:r>
          </a:p>
        </p:txBody>
      </p:sp>
      <p:sp>
        <p:nvSpPr>
          <p:cNvPr id="3" name="表格占位符 2"/>
          <p:cNvSpPr>
            <a:spLocks noGrp="1"/>
          </p:cNvSpPr>
          <p:nvPr>
            <p:ph type="tbl" idx="1" hasCustomPrompt="1"/>
          </p:nvPr>
        </p:nvSpPr>
        <p:spPr>
          <a:xfrm>
            <a:off x="624417" y="1268413"/>
            <a:ext cx="10972800" cy="5056187"/>
          </a:xfrm>
        </p:spPr>
        <p:txBody>
          <a:bodyPr/>
          <a:lstStyle/>
          <a:p>
            <a:r>
              <a:rPr lang="zh-CN" altLang="en-US"/>
              <a:t>单击图标添加表格</a:t>
            </a:r>
          </a:p>
        </p:txBody>
      </p:sp>
      <p:sp>
        <p:nvSpPr>
          <p:cNvPr id="4" name="日期占位符 3"/>
          <p:cNvSpPr>
            <a:spLocks noGrp="1"/>
          </p:cNvSpPr>
          <p:nvPr>
            <p:ph type="dt" sz="half" idx="10"/>
          </p:nvPr>
        </p:nvSpPr>
        <p:spPr>
          <a:xfrm>
            <a:off x="8303684" y="6453188"/>
            <a:ext cx="3352800" cy="304800"/>
          </a:xfrm>
        </p:spPr>
        <p:txBody>
          <a:bodyPr/>
          <a:lstStyle>
            <a:lvl1pPr>
              <a:defRPr/>
            </a:lvl1pPr>
          </a:lstStyle>
          <a:p>
            <a:endParaRPr lang="zh-CN" altLang="en-US">
              <a:solidFill>
                <a:prstClr val="black"/>
              </a:solidFill>
            </a:endParaRPr>
          </a:p>
        </p:txBody>
      </p:sp>
      <p:sp>
        <p:nvSpPr>
          <p:cNvPr id="5" name="页脚占位符 4"/>
          <p:cNvSpPr>
            <a:spLocks noGrp="1"/>
          </p:cNvSpPr>
          <p:nvPr>
            <p:ph type="ftr" sz="quarter" idx="11"/>
          </p:nvPr>
        </p:nvSpPr>
        <p:spPr>
          <a:xfrm>
            <a:off x="9935633" y="630238"/>
            <a:ext cx="2209800" cy="304800"/>
          </a:xfrm>
          <a:prstGeom prst="rect">
            <a:avLst/>
          </a:prstGeom>
        </p:spPr>
        <p:txBody>
          <a:bodyPr/>
          <a:lstStyle>
            <a:lvl1pPr>
              <a:defRPr/>
            </a:lvl1pPr>
          </a:lstStyle>
          <a:p>
            <a:pPr fontAlgn="auto">
              <a:spcBef>
                <a:spcPts val="0"/>
              </a:spcBef>
              <a:spcAft>
                <a:spcPts val="0"/>
              </a:spcAft>
            </a:pPr>
            <a:endParaRPr lang="zh-CN" altLang="en-US">
              <a:solidFill>
                <a:prstClr val="black"/>
              </a:solidFill>
              <a:latin typeface="Verdana" panose="020B0604030504040204"/>
            </a:endParaRPr>
          </a:p>
        </p:txBody>
      </p:sp>
      <p:sp>
        <p:nvSpPr>
          <p:cNvPr id="6" name="灯片编号占位符 5"/>
          <p:cNvSpPr>
            <a:spLocks noGrp="1"/>
          </p:cNvSpPr>
          <p:nvPr>
            <p:ph type="sldNum" sz="quarter" idx="12"/>
          </p:nvPr>
        </p:nvSpPr>
        <p:spPr>
          <a:xfrm>
            <a:off x="4595284" y="6477000"/>
            <a:ext cx="2844800" cy="304800"/>
          </a:xfrm>
        </p:spPr>
        <p:txBody>
          <a:bodyPr/>
          <a:lstStyle>
            <a:lvl1pPr>
              <a:defRPr/>
            </a:lvl1pPr>
          </a:lstStyle>
          <a:p>
            <a:fld id="{0C913308-F349-4B6D-A68A-DD1791B4A57B}"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431801" y="260350"/>
            <a:ext cx="9215967" cy="609600"/>
          </a:xfrm>
        </p:spPr>
        <p:txBody>
          <a:bodyPr/>
          <a:lstStyle/>
          <a:p>
            <a:r>
              <a:rPr lang="zh-CN" altLang="en-US"/>
              <a:t>单击此处编辑母版标题样式</a:t>
            </a:r>
          </a:p>
        </p:txBody>
      </p:sp>
      <p:sp>
        <p:nvSpPr>
          <p:cNvPr id="3" name="图表占位符 2"/>
          <p:cNvSpPr>
            <a:spLocks noGrp="1"/>
          </p:cNvSpPr>
          <p:nvPr>
            <p:ph type="chart" idx="1" hasCustomPrompt="1"/>
          </p:nvPr>
        </p:nvSpPr>
        <p:spPr>
          <a:xfrm>
            <a:off x="624417" y="1268413"/>
            <a:ext cx="10972800" cy="5056187"/>
          </a:xfrm>
        </p:spPr>
        <p:txBody>
          <a:bodyPr/>
          <a:lstStyle/>
          <a:p>
            <a:r>
              <a:rPr lang="zh-CN" altLang="en-US"/>
              <a:t>单击图标添加图表</a:t>
            </a:r>
          </a:p>
        </p:txBody>
      </p:sp>
      <p:sp>
        <p:nvSpPr>
          <p:cNvPr id="4" name="日期占位符 3"/>
          <p:cNvSpPr>
            <a:spLocks noGrp="1"/>
          </p:cNvSpPr>
          <p:nvPr>
            <p:ph type="dt" sz="half" idx="10"/>
          </p:nvPr>
        </p:nvSpPr>
        <p:spPr>
          <a:xfrm>
            <a:off x="8303684" y="6453188"/>
            <a:ext cx="3352800" cy="304800"/>
          </a:xfrm>
        </p:spPr>
        <p:txBody>
          <a:bodyPr/>
          <a:lstStyle>
            <a:lvl1pPr>
              <a:defRPr/>
            </a:lvl1pPr>
          </a:lstStyle>
          <a:p>
            <a:endParaRPr lang="zh-CN" altLang="en-US">
              <a:solidFill>
                <a:prstClr val="black"/>
              </a:solidFill>
            </a:endParaRPr>
          </a:p>
        </p:txBody>
      </p:sp>
      <p:sp>
        <p:nvSpPr>
          <p:cNvPr id="5" name="页脚占位符 4"/>
          <p:cNvSpPr>
            <a:spLocks noGrp="1"/>
          </p:cNvSpPr>
          <p:nvPr>
            <p:ph type="ftr" sz="quarter" idx="11"/>
          </p:nvPr>
        </p:nvSpPr>
        <p:spPr>
          <a:xfrm>
            <a:off x="9935633" y="630238"/>
            <a:ext cx="2209800" cy="304800"/>
          </a:xfrm>
          <a:prstGeom prst="rect">
            <a:avLst/>
          </a:prstGeom>
        </p:spPr>
        <p:txBody>
          <a:bodyPr/>
          <a:lstStyle>
            <a:lvl1pPr>
              <a:defRPr/>
            </a:lvl1pPr>
          </a:lstStyle>
          <a:p>
            <a:pPr fontAlgn="auto">
              <a:spcBef>
                <a:spcPts val="0"/>
              </a:spcBef>
              <a:spcAft>
                <a:spcPts val="0"/>
              </a:spcAft>
            </a:pPr>
            <a:endParaRPr lang="zh-CN" altLang="en-US">
              <a:solidFill>
                <a:prstClr val="black"/>
              </a:solidFill>
              <a:latin typeface="Verdana" panose="020B0604030504040204"/>
            </a:endParaRPr>
          </a:p>
        </p:txBody>
      </p:sp>
      <p:sp>
        <p:nvSpPr>
          <p:cNvPr id="6" name="灯片编号占位符 5"/>
          <p:cNvSpPr>
            <a:spLocks noGrp="1"/>
          </p:cNvSpPr>
          <p:nvPr>
            <p:ph type="sldNum" sz="quarter" idx="12"/>
          </p:nvPr>
        </p:nvSpPr>
        <p:spPr>
          <a:xfrm>
            <a:off x="4595284" y="6477000"/>
            <a:ext cx="2844800" cy="304800"/>
          </a:xfrm>
        </p:spPr>
        <p:txBody>
          <a:bodyPr/>
          <a:lstStyle>
            <a:lvl1pPr>
              <a:defRPr/>
            </a:lvl1pPr>
          </a:lstStyle>
          <a:p>
            <a:fld id="{0C913308-F349-4B6D-A68A-DD1791B4A57B}"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cSld name="1_标题幻灯片">
    <p:spTree>
      <p:nvGrpSpPr>
        <p:cNvPr id="1" name=""/>
        <p:cNvGrpSpPr/>
        <p:nvPr/>
      </p:nvGrpSpPr>
      <p:grpSpPr>
        <a:xfrm>
          <a:off x="0" y="0"/>
          <a:ext cx="0" cy="0"/>
          <a:chOff x="0" y="0"/>
          <a:chExt cx="0" cy="0"/>
        </a:xfrm>
      </p:grpSpPr>
      <p:sp>
        <p:nvSpPr>
          <p:cNvPr id="6" name="Rectangle 5"/>
          <p:cNvSpPr/>
          <p:nvPr userDrawn="1"/>
        </p:nvSpPr>
        <p:spPr>
          <a:xfrm>
            <a:off x="12016" y="0"/>
            <a:ext cx="12192000" cy="6858000"/>
          </a:xfrm>
          <a:prstGeom prst="rect">
            <a:avLst/>
          </a:prstGeom>
          <a:blipFill dpi="0" rotWithShape="1">
            <a:blip r:embed="rId2"/>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9801" name="Subtitle 9800"/>
          <p:cNvSpPr>
            <a:spLocks noGrp="1"/>
          </p:cNvSpPr>
          <p:nvPr>
            <p:ph type="subTitle" idx="1"/>
          </p:nvPr>
        </p:nvSpPr>
        <p:spPr>
          <a:xfrm>
            <a:off x="669924" y="5857875"/>
            <a:ext cx="10850564" cy="558799"/>
          </a:xfrm>
        </p:spPr>
        <p:txBody>
          <a:bodyPr anchor="t">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9802" name="Title 9801"/>
          <p:cNvSpPr>
            <a:spLocks noGrp="1"/>
          </p:cNvSpPr>
          <p:nvPr>
            <p:ph type="ctrTitle"/>
          </p:nvPr>
        </p:nvSpPr>
        <p:spPr>
          <a:xfrm>
            <a:off x="669925" y="1130300"/>
            <a:ext cx="5415185" cy="2508343"/>
          </a:xfrm>
        </p:spPr>
        <p:txBody>
          <a:bodyPr anchor="b">
            <a:normAutofit/>
          </a:bodyPr>
          <a:lstStyle>
            <a:lvl1pPr algn="l">
              <a:defRPr sz="4000">
                <a:solidFill>
                  <a:schemeClr val="bg1"/>
                </a:solidFill>
              </a:defRPr>
            </a:lvl1pPr>
          </a:lstStyle>
          <a:p>
            <a:r>
              <a:rPr lang="en-US" dirty="0"/>
              <a:t>Click to edit Master title style</a:t>
            </a:r>
            <a:endParaRPr lang="zh-CN" altLang="en-US" dirty="0"/>
          </a:p>
        </p:txBody>
      </p:sp>
      <p:sp>
        <p:nvSpPr>
          <p:cNvPr id="12" name="Text Placeholder 11"/>
          <p:cNvSpPr>
            <a:spLocks noGrp="1"/>
          </p:cNvSpPr>
          <p:nvPr>
            <p:ph type="body" sz="quarter" idx="10" hasCustomPrompt="1"/>
          </p:nvPr>
        </p:nvSpPr>
        <p:spPr>
          <a:xfrm>
            <a:off x="669925" y="4556998"/>
            <a:ext cx="5415185" cy="296271"/>
          </a:xfrm>
        </p:spPr>
        <p:txBody>
          <a:bodyPr vert="horz" anchor="ctr">
            <a:noAutofit/>
          </a:bodyPr>
          <a:lstStyle>
            <a:lvl1pPr marL="0" indent="0" algn="l">
              <a:buNone/>
              <a:defRPr sz="1400" b="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Signature</a:t>
            </a:r>
          </a:p>
        </p:txBody>
      </p:sp>
      <p:sp>
        <p:nvSpPr>
          <p:cNvPr id="13" name="Text Placeholder 12"/>
          <p:cNvSpPr>
            <a:spLocks noGrp="1"/>
          </p:cNvSpPr>
          <p:nvPr>
            <p:ph type="body" sz="quarter" idx="11" hasCustomPrompt="1"/>
          </p:nvPr>
        </p:nvSpPr>
        <p:spPr>
          <a:xfrm>
            <a:off x="669925" y="4853269"/>
            <a:ext cx="5415185" cy="296271"/>
          </a:xfrm>
        </p:spPr>
        <p:txBody>
          <a:bodyPr vert="horz" anchor="ctr">
            <a:noAutofit/>
          </a:bodyPr>
          <a:lstStyle>
            <a:lvl1pPr marL="0" indent="0" algn="l">
              <a:buNone/>
              <a:defRPr sz="1400" b="0">
                <a:solidFill>
                  <a:schemeClr val="bg1"/>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US" altLang="zh-CN" dirty="0"/>
              <a:t>Date</a:t>
            </a:r>
            <a:endParaRPr lang="zh-CN" altLang="en-US" dirty="0"/>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59="http://schemas.microsoft.com/office/powerpoint/2015/09/main">
    <mc:Choice Requires="p159">
      <p:transition spd="slow">
        <p159:morph option="byChar"/>
      </p:transition>
    </mc:Choice>
    <mc:Fallback xmlns="">
      <p:transition spd="slow">
        <p:fade/>
      </p:transition>
    </mc:Fallback>
  </mc:AlternateContent>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zh-CN" altLang="en-US">
              <a:solidFill>
                <a:prstClr val="black"/>
              </a:solidFill>
            </a:endParaRPr>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endParaRPr lang="zh-CN" altLang="en-US">
              <a:solidFill>
                <a:prstClr val="black"/>
              </a:solidFill>
            </a:endParaRPr>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24417" y="1268413"/>
            <a:ext cx="5384800" cy="5056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212417" y="1268413"/>
            <a:ext cx="5384800" cy="50561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zh-CN" altLang="en-US">
              <a:solidFill>
                <a:prstClr val="black"/>
              </a:solidFill>
            </a:endParaRPr>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zh-CN" altLang="en-US">
              <a:solidFill>
                <a:prstClr val="black"/>
              </a:solidFill>
            </a:endParaRPr>
          </a:p>
        </p:txBody>
      </p:sp>
      <p:sp>
        <p:nvSpPr>
          <p:cNvPr id="8" name="页脚占位符 7"/>
          <p:cNvSpPr>
            <a:spLocks noGrp="1"/>
          </p:cNvSpPr>
          <p:nvPr>
            <p:ph type="ftr" sz="quarter" idx="11"/>
          </p:nvPr>
        </p:nvSpPr>
        <p:spPr>
          <a:xfrm>
            <a:off x="11184565" y="3501008"/>
            <a:ext cx="2209800" cy="304800"/>
          </a:xfrm>
          <a:prstGeom prst="rect">
            <a:avLst/>
          </a:prstGeom>
        </p:spPr>
        <p:txBody>
          <a:bodyPr/>
          <a:lstStyle>
            <a:lvl1pPr>
              <a:defRPr/>
            </a:lvl1pPr>
          </a:lstStyle>
          <a:p>
            <a:pPr fontAlgn="auto">
              <a:spcBef>
                <a:spcPts val="0"/>
              </a:spcBef>
              <a:spcAft>
                <a:spcPts val="0"/>
              </a:spcAft>
            </a:pPr>
            <a:endParaRPr lang="zh-CN" altLang="en-US">
              <a:solidFill>
                <a:prstClr val="black"/>
              </a:solidFill>
              <a:latin typeface="Verdana" panose="020B0604030504040204"/>
            </a:endParaRPr>
          </a:p>
        </p:txBody>
      </p:sp>
      <p:sp>
        <p:nvSpPr>
          <p:cNvPr id="9" name="灯片编号占位符 8"/>
          <p:cNvSpPr>
            <a:spLocks noGrp="1"/>
          </p:cNvSpPr>
          <p:nvPr>
            <p:ph type="sldNum" sz="quarter" idx="12"/>
          </p:nvPr>
        </p:nvSpPr>
        <p:spPr/>
        <p:txBody>
          <a:bodyPr/>
          <a:lstStyle>
            <a:lvl1pPr>
              <a:defRPr/>
            </a:lvl1pPr>
          </a:lstStyle>
          <a:p>
            <a:fld id="{0C913308-F349-4B6D-A68A-DD1791B4A57B}"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zh-CN" altLang="en-US">
              <a:solidFill>
                <a:prstClr val="black"/>
              </a:solidFill>
            </a:endParaRPr>
          </a:p>
        </p:txBody>
      </p:sp>
      <p:sp>
        <p:nvSpPr>
          <p:cNvPr id="4" name="页脚占位符 3"/>
          <p:cNvSpPr>
            <a:spLocks noGrp="1"/>
          </p:cNvSpPr>
          <p:nvPr>
            <p:ph type="ftr" sz="quarter" idx="11"/>
          </p:nvPr>
        </p:nvSpPr>
        <p:spPr>
          <a:xfrm>
            <a:off x="11184565" y="3501008"/>
            <a:ext cx="2209800" cy="304800"/>
          </a:xfrm>
          <a:prstGeom prst="rect">
            <a:avLst/>
          </a:prstGeom>
        </p:spPr>
        <p:txBody>
          <a:bodyPr/>
          <a:lstStyle>
            <a:lvl1pPr>
              <a:defRPr/>
            </a:lvl1pPr>
          </a:lstStyle>
          <a:p>
            <a:pPr fontAlgn="auto">
              <a:spcBef>
                <a:spcPts val="0"/>
              </a:spcBef>
              <a:spcAft>
                <a:spcPts val="0"/>
              </a:spcAft>
            </a:pPr>
            <a:endParaRPr lang="zh-CN" altLang="en-US">
              <a:solidFill>
                <a:prstClr val="black"/>
              </a:solidFill>
              <a:latin typeface="Verdana" panose="020B0604030504040204"/>
            </a:endParaRPr>
          </a:p>
        </p:txBody>
      </p:sp>
      <p:sp>
        <p:nvSpPr>
          <p:cNvPr id="5" name="灯片编号占位符 4"/>
          <p:cNvSpPr>
            <a:spLocks noGrp="1"/>
          </p:cNvSpPr>
          <p:nvPr>
            <p:ph type="sldNum" sz="quarter" idx="12"/>
          </p:nvPr>
        </p:nvSpPr>
        <p:spPr/>
        <p:txBody>
          <a:bodyPr/>
          <a:lstStyle>
            <a:lvl1pPr>
              <a:defRPr/>
            </a:lvl1pPr>
          </a:lstStyle>
          <a:p>
            <a:fld id="{0C913308-F349-4B6D-A68A-DD1791B4A57B}"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zh-CN" altLang="en-US">
              <a:solidFill>
                <a:prstClr val="black"/>
              </a:solidFill>
            </a:endParaRPr>
          </a:p>
        </p:txBody>
      </p:sp>
      <p:sp>
        <p:nvSpPr>
          <p:cNvPr id="3" name="页脚占位符 2"/>
          <p:cNvSpPr>
            <a:spLocks noGrp="1"/>
          </p:cNvSpPr>
          <p:nvPr>
            <p:ph type="ftr" sz="quarter" idx="11"/>
          </p:nvPr>
        </p:nvSpPr>
        <p:spPr>
          <a:xfrm>
            <a:off x="11184565" y="3501008"/>
            <a:ext cx="2209800" cy="304800"/>
          </a:xfrm>
          <a:prstGeom prst="rect">
            <a:avLst/>
          </a:prstGeom>
        </p:spPr>
        <p:txBody>
          <a:bodyPr/>
          <a:lstStyle>
            <a:lvl1pPr>
              <a:defRPr/>
            </a:lvl1pPr>
          </a:lstStyle>
          <a:p>
            <a:pPr fontAlgn="auto">
              <a:spcBef>
                <a:spcPts val="0"/>
              </a:spcBef>
              <a:spcAft>
                <a:spcPts val="0"/>
              </a:spcAft>
            </a:pPr>
            <a:endParaRPr lang="zh-CN" altLang="en-US">
              <a:solidFill>
                <a:prstClr val="black"/>
              </a:solidFill>
              <a:latin typeface="Verdana" panose="020B0604030504040204"/>
            </a:endParaRPr>
          </a:p>
        </p:txBody>
      </p:sp>
      <p:sp>
        <p:nvSpPr>
          <p:cNvPr id="4" name="灯片编号占位符 3"/>
          <p:cNvSpPr>
            <a:spLocks noGrp="1"/>
          </p:cNvSpPr>
          <p:nvPr>
            <p:ph type="sldNum" sz="quarter" idx="12"/>
          </p:nvPr>
        </p:nvSpPr>
        <p:spPr/>
        <p:txBody>
          <a:bodyPr/>
          <a:lstStyle>
            <a:lvl1pPr>
              <a:defRPr/>
            </a:lvl1pPr>
          </a:lstStyle>
          <a:p>
            <a:fld id="{0C913308-F349-4B6D-A68A-DD1791B4A57B}"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5"/>
          <p:cNvSpPr>
            <a:spLocks noGrp="1"/>
          </p:cNvSpPr>
          <p:nvPr>
            <p:ph type="ftr" sz="quarter" idx="11"/>
          </p:nvPr>
        </p:nvSpPr>
        <p:spPr>
          <a:xfrm>
            <a:off x="11184565" y="3501008"/>
            <a:ext cx="2209800" cy="304800"/>
          </a:xfrm>
          <a:prstGeom prst="rect">
            <a:avLst/>
          </a:prstGeom>
        </p:spPr>
        <p:txBody>
          <a:bodyPr/>
          <a:lstStyle>
            <a:lvl1pPr>
              <a:defRPr/>
            </a:lvl1pPr>
          </a:lstStyle>
          <a:p>
            <a:pPr fontAlgn="auto">
              <a:spcBef>
                <a:spcPts val="0"/>
              </a:spcBef>
              <a:spcAft>
                <a:spcPts val="0"/>
              </a:spcAft>
            </a:pPr>
            <a:endParaRPr lang="zh-CN" altLang="en-US">
              <a:solidFill>
                <a:prstClr val="black"/>
              </a:solidFill>
              <a:latin typeface="Verdana" panose="020B0604030504040204"/>
            </a:endParaRPr>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zh-CN" altLang="en-US">
              <a:solidFill>
                <a:prstClr val="black"/>
              </a:solidFill>
            </a:endParaRPr>
          </a:p>
        </p:txBody>
      </p:sp>
      <p:sp>
        <p:nvSpPr>
          <p:cNvPr id="6" name="页脚占位符 5"/>
          <p:cNvSpPr>
            <a:spLocks noGrp="1"/>
          </p:cNvSpPr>
          <p:nvPr>
            <p:ph type="ftr" sz="quarter" idx="11"/>
          </p:nvPr>
        </p:nvSpPr>
        <p:spPr>
          <a:xfrm>
            <a:off x="11184565" y="3501008"/>
            <a:ext cx="2209800" cy="304800"/>
          </a:xfrm>
          <a:prstGeom prst="rect">
            <a:avLst/>
          </a:prstGeom>
        </p:spPr>
        <p:txBody>
          <a:bodyPr/>
          <a:lstStyle>
            <a:lvl1pPr>
              <a:defRPr/>
            </a:lvl1pPr>
          </a:lstStyle>
          <a:p>
            <a:pPr fontAlgn="auto">
              <a:spcBef>
                <a:spcPts val="0"/>
              </a:spcBef>
              <a:spcAft>
                <a:spcPts val="0"/>
              </a:spcAft>
            </a:pPr>
            <a:endParaRPr lang="zh-CN" altLang="en-US">
              <a:solidFill>
                <a:prstClr val="black"/>
              </a:solidFill>
              <a:latin typeface="Verdana" panose="020B0604030504040204"/>
            </a:endParaRPr>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solidFill>
                  <a:prstClr val="black"/>
                </a:solidFill>
              </a:rPr>
              <a:t>‹#›</a:t>
            </a:fld>
            <a:endParaRPr lang="zh-CN" altLang="en-US">
              <a:solidFill>
                <a:prstClr val="black"/>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nvPicPr>
        <p:blipFill rotWithShape="1">
          <a:blip r:embed="rId16">
            <a:extLst>
              <a:ext uri="{28A0092B-C50C-407E-A947-70E740481C1C}">
                <a14:useLocalDpi xmlns:a14="http://schemas.microsoft.com/office/drawing/2010/main" val="0"/>
              </a:ext>
            </a:extLst>
          </a:blip>
          <a:srcRect l="60145" t="72770" b="1"/>
          <a:stretch>
            <a:fillRect/>
          </a:stretch>
        </p:blipFill>
        <p:spPr>
          <a:xfrm>
            <a:off x="6432715" y="14554"/>
            <a:ext cx="5711957" cy="966174"/>
          </a:xfrm>
          <a:prstGeom prst="rect">
            <a:avLst/>
          </a:prstGeom>
          <a:effectLst>
            <a:softEdge rad="127000"/>
          </a:effectLst>
        </p:spPr>
      </p:pic>
      <p:sp>
        <p:nvSpPr>
          <p:cNvPr id="12324" name="Freeform 36"/>
          <p:cNvSpPr/>
          <p:nvPr/>
        </p:nvSpPr>
        <p:spPr bwMode="gray">
          <a:xfrm flipV="1">
            <a:off x="9552518" y="582614"/>
            <a:ext cx="2643716" cy="376237"/>
          </a:xfrm>
          <a:custGeom>
            <a:avLst/>
            <a:gdLst>
              <a:gd name="T0" fmla="*/ 2 w 1724"/>
              <a:gd name="T1" fmla="*/ 89 h 496"/>
              <a:gd name="T2" fmla="*/ 182 w 1724"/>
              <a:gd name="T3" fmla="*/ 216 h 496"/>
              <a:gd name="T4" fmla="*/ 182 w 1724"/>
              <a:gd name="T5" fmla="*/ 386 h 496"/>
              <a:gd name="T6" fmla="*/ 267 w 1724"/>
              <a:gd name="T7" fmla="*/ 496 h 496"/>
              <a:gd name="T8" fmla="*/ 1724 w 1724"/>
              <a:gd name="T9" fmla="*/ 493 h 496"/>
              <a:gd name="T10" fmla="*/ 1724 w 1724"/>
              <a:gd name="T11" fmla="*/ 0 h 496"/>
              <a:gd name="T12" fmla="*/ 0 w 1724"/>
              <a:gd name="T13" fmla="*/ 0 h 496"/>
              <a:gd name="T14" fmla="*/ 2 w 1724"/>
              <a:gd name="T15" fmla="*/ 89 h 4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24" h="496">
                <a:moveTo>
                  <a:pt x="2" y="89"/>
                </a:moveTo>
                <a:cubicBezTo>
                  <a:pt x="171" y="85"/>
                  <a:pt x="182" y="93"/>
                  <a:pt x="182" y="216"/>
                </a:cubicBezTo>
                <a:lnTo>
                  <a:pt x="182" y="386"/>
                </a:lnTo>
                <a:cubicBezTo>
                  <a:pt x="196" y="433"/>
                  <a:pt x="159" y="487"/>
                  <a:pt x="267" y="496"/>
                </a:cubicBezTo>
                <a:lnTo>
                  <a:pt x="1724" y="493"/>
                </a:lnTo>
                <a:lnTo>
                  <a:pt x="1724" y="0"/>
                </a:lnTo>
                <a:lnTo>
                  <a:pt x="0" y="0"/>
                </a:lnTo>
                <a:lnTo>
                  <a:pt x="2" y="89"/>
                </a:lnTo>
                <a:close/>
              </a:path>
            </a:pathLst>
          </a:custGeom>
          <a:solidFill>
            <a:schemeClr val="bg1"/>
          </a:solidFill>
          <a:ln>
            <a:noFill/>
          </a:ln>
          <a:effectLst/>
          <a:extLst>
            <a:ext uri="{91240B29-F687-4F45-9708-019B960494DF}">
              <a14:hiddenLine xmlns:a14="http://schemas.microsoft.com/office/drawing/2010/main" w="9525">
                <a:solidFill>
                  <a:schemeClr val="tx1"/>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auto">
              <a:spcBef>
                <a:spcPts val="0"/>
              </a:spcBef>
              <a:spcAft>
                <a:spcPts val="0"/>
              </a:spcAft>
            </a:pPr>
            <a:endParaRPr lang="zh-CN" altLang="en-US">
              <a:solidFill>
                <a:prstClr val="black"/>
              </a:solidFill>
              <a:latin typeface="Verdana" panose="020B0604030504040204"/>
            </a:endParaRPr>
          </a:p>
        </p:txBody>
      </p:sp>
      <p:sp>
        <p:nvSpPr>
          <p:cNvPr id="12309" name="Rectangle 21"/>
          <p:cNvSpPr>
            <a:spLocks noGrp="1" noChangeArrowheads="1"/>
          </p:cNvSpPr>
          <p:nvPr>
            <p:ph type="title"/>
          </p:nvPr>
        </p:nvSpPr>
        <p:spPr bwMode="gray">
          <a:xfrm>
            <a:off x="431801" y="260350"/>
            <a:ext cx="9215967"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a:t>单击此处编辑母版标题样式</a:t>
            </a:r>
            <a:endParaRPr lang="en-US" altLang="ko-KR"/>
          </a:p>
        </p:txBody>
      </p:sp>
      <p:sp>
        <p:nvSpPr>
          <p:cNvPr id="12310" name="Rectangle 22"/>
          <p:cNvSpPr>
            <a:spLocks noGrp="1" noChangeArrowheads="1"/>
          </p:cNvSpPr>
          <p:nvPr>
            <p:ph type="body" idx="1"/>
          </p:nvPr>
        </p:nvSpPr>
        <p:spPr bwMode="gray">
          <a:xfrm>
            <a:off x="624417" y="1268413"/>
            <a:ext cx="10972800" cy="5056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ko-KR"/>
          </a:p>
        </p:txBody>
      </p:sp>
      <p:sp>
        <p:nvSpPr>
          <p:cNvPr id="12311" name="Rectangle 23"/>
          <p:cNvSpPr>
            <a:spLocks noGrp="1" noChangeArrowheads="1"/>
          </p:cNvSpPr>
          <p:nvPr>
            <p:ph type="dt" sz="half" idx="2"/>
          </p:nvPr>
        </p:nvSpPr>
        <p:spPr bwMode="gray">
          <a:xfrm>
            <a:off x="8303684" y="6453188"/>
            <a:ext cx="3352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000">
                <a:latin typeface="+mn-lt"/>
                <a:ea typeface="굴림" pitchFamily="50" charset="-127"/>
              </a:defRPr>
            </a:lvl1pPr>
          </a:lstStyle>
          <a:p>
            <a:pPr fontAlgn="auto">
              <a:spcBef>
                <a:spcPts val="0"/>
              </a:spcBef>
              <a:spcAft>
                <a:spcPts val="0"/>
              </a:spcAft>
            </a:pPr>
            <a:endParaRPr lang="zh-CN" altLang="en-US">
              <a:solidFill>
                <a:prstClr val="black"/>
              </a:solidFill>
            </a:endParaRPr>
          </a:p>
        </p:txBody>
      </p:sp>
      <p:sp>
        <p:nvSpPr>
          <p:cNvPr id="12313" name="Rectangle 25"/>
          <p:cNvSpPr>
            <a:spLocks noGrp="1" noChangeArrowheads="1"/>
          </p:cNvSpPr>
          <p:nvPr>
            <p:ph type="sldNum" sz="quarter" idx="4"/>
          </p:nvPr>
        </p:nvSpPr>
        <p:spPr bwMode="gray">
          <a:xfrm>
            <a:off x="4595284" y="6477000"/>
            <a:ext cx="2844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000">
                <a:effectLst>
                  <a:outerShdw blurRad="38100" dist="38100" dir="2700000" algn="tl">
                    <a:srgbClr val="C0C0C0"/>
                  </a:outerShdw>
                </a:effectLst>
                <a:latin typeface="+mn-lt"/>
                <a:ea typeface="굴림" pitchFamily="50" charset="-127"/>
              </a:defRPr>
            </a:lvl1pPr>
          </a:lstStyle>
          <a:p>
            <a:pPr fontAlgn="auto">
              <a:spcBef>
                <a:spcPts val="0"/>
              </a:spcBef>
              <a:spcAft>
                <a:spcPts val="0"/>
              </a:spcAft>
            </a:pPr>
            <a:fld id="{0C913308-F349-4B6D-A68A-DD1791B4A57B}" type="slidenum">
              <a:rPr lang="zh-CN" altLang="en-US" smtClean="0">
                <a:solidFill>
                  <a:prstClr val="black"/>
                </a:solidFill>
              </a:rPr>
              <a:t>‹#›</a:t>
            </a:fld>
            <a:endParaRPr lang="zh-CN" altLang="en-US">
              <a:solidFill>
                <a:prstClr val="black"/>
              </a:solidFill>
            </a:endParaRPr>
          </a:p>
        </p:txBody>
      </p:sp>
      <p:sp>
        <p:nvSpPr>
          <p:cNvPr id="12326" name="Rectangle 38"/>
          <p:cNvSpPr>
            <a:spLocks noChangeArrowheads="1"/>
          </p:cNvSpPr>
          <p:nvPr/>
        </p:nvSpPr>
        <p:spPr bwMode="gray">
          <a:xfrm>
            <a:off x="2117" y="912813"/>
            <a:ext cx="12189883" cy="80962"/>
          </a:xfrm>
          <a:prstGeom prst="rect">
            <a:avLst/>
          </a:prstGeom>
          <a:gradFill rotWithShape="1">
            <a:gsLst>
              <a:gs pos="0">
                <a:schemeClr val="accent1"/>
              </a:gs>
              <a:gs pos="100000">
                <a:schemeClr val="accent1">
                  <a:gamma/>
                  <a:tint val="0"/>
                  <a:invGamma/>
                </a:schemeClr>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pPr>
            <a:endParaRPr lang="zh-CN" altLang="en-US">
              <a:solidFill>
                <a:prstClr val="black"/>
              </a:solidFill>
              <a:latin typeface="Verdana" panose="020B0604030504040204"/>
            </a:endParaRPr>
          </a:p>
        </p:txBody>
      </p:sp>
      <p:pic>
        <p:nvPicPr>
          <p:cNvPr id="11" name="Picture 4" descr="图片"/>
          <p:cNvPicPr>
            <a:picLocks noChangeAspect="1" noChangeArrowheads="1"/>
          </p:cNvPicPr>
          <p:nvPr userDrawn="1"/>
        </p:nvPicPr>
        <p:blipFill rotWithShape="1">
          <a:blip r:embed="rId17">
            <a:extLst>
              <a:ext uri="{28A0092B-C50C-407E-A947-70E740481C1C}">
                <a14:useLocalDpi xmlns:a14="http://schemas.microsoft.com/office/drawing/2010/main" val="0"/>
              </a:ext>
            </a:extLst>
          </a:blip>
          <a:srcRect l="8227" r="74514" b="91520"/>
          <a:stretch>
            <a:fillRect/>
          </a:stretch>
        </p:blipFill>
        <p:spPr bwMode="auto">
          <a:xfrm>
            <a:off x="10033274" y="640914"/>
            <a:ext cx="1823367" cy="41182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hdr="0" ftr="0" dt="0"/>
  <p:txStyles>
    <p:title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p:titleStyle>
    <p:bodyStyle>
      <a:lvl1pPr marL="342900" indent="-342900" algn="l" rtl="0" eaLnBrk="1" fontAlgn="base" hangingPunct="1">
        <a:spcBef>
          <a:spcPct val="20000"/>
        </a:spcBef>
        <a:spcAft>
          <a:spcPct val="0"/>
        </a:spcAft>
        <a:buClr>
          <a:schemeClr val="accent1"/>
        </a:buClr>
        <a:buFont typeface="Wingdings" panose="05000000000000000000" pitchFamily="2" charset="2"/>
        <a:buChar char="l"/>
        <a:defRPr sz="2800">
          <a:solidFill>
            <a:schemeClr val="tx1"/>
          </a:solidFill>
          <a:latin typeface="+mn-lt"/>
          <a:ea typeface="+mn-ea"/>
          <a:cs typeface="+mn-cs"/>
        </a:defRPr>
      </a:lvl1pPr>
      <a:lvl2pPr marL="742950" indent="-285750" algn="l" rtl="0" eaLnBrk="1" fontAlgn="base" hangingPunct="1">
        <a:spcBef>
          <a:spcPct val="20000"/>
        </a:spcBef>
        <a:spcAft>
          <a:spcPct val="0"/>
        </a:spcAft>
        <a:buClr>
          <a:schemeClr val="tx2"/>
        </a:buClr>
        <a:buSzPct val="85000"/>
        <a:buFont typeface="Arial" panose="020B0604020202020204" pitchFamily="34" charset="0"/>
        <a:buChar char="–"/>
        <a:defRPr sz="2400">
          <a:solidFill>
            <a:schemeClr val="tx1"/>
          </a:solidFill>
          <a:latin typeface="+mn-lt"/>
        </a:defRPr>
      </a:lvl2pPr>
      <a:lvl3pPr marL="1143000" indent="-228600" algn="l" rtl="0" eaLnBrk="1" fontAlgn="base" hangingPunct="1">
        <a:spcBef>
          <a:spcPct val="20000"/>
        </a:spcBef>
        <a:spcAft>
          <a:spcPct val="0"/>
        </a:spcAft>
        <a:buClr>
          <a:schemeClr val="accent1"/>
        </a:buClr>
        <a:buSzPct val="60000"/>
        <a:buFont typeface="Wingdings" panose="05000000000000000000" pitchFamily="2" charset="2"/>
        <a:buChar char="l"/>
        <a:defRPr sz="2400">
          <a:solidFill>
            <a:schemeClr val="tx1"/>
          </a:solidFill>
          <a:latin typeface="+mn-lt"/>
        </a:defRPr>
      </a:lvl3pPr>
      <a:lvl4pPr marL="1600200" indent="-228600" algn="l" rtl="0" eaLnBrk="1" fontAlgn="base" hangingPunct="1">
        <a:spcBef>
          <a:spcPct val="20000"/>
        </a:spcBef>
        <a:spcAft>
          <a:spcPct val="0"/>
        </a:spcAft>
        <a:buClr>
          <a:schemeClr val="tx1"/>
        </a:buClr>
        <a:buSzPct val="75000"/>
        <a:buFont typeface="Arial" panose="020B0604020202020204" pitchFamily="34" charset="0"/>
        <a:buChar char="–"/>
        <a:defRPr sz="2000">
          <a:solidFill>
            <a:schemeClr val="tx1"/>
          </a:solidFill>
          <a:latin typeface="+mn-lt"/>
        </a:defRPr>
      </a:lvl4pPr>
      <a:lvl5pPr marL="2057400" indent="-228600" algn="l" rtl="0" eaLnBrk="1" fontAlgn="base" hangingPunct="1">
        <a:spcBef>
          <a:spcPct val="20000"/>
        </a:spcBef>
        <a:spcAft>
          <a:spcPct val="0"/>
        </a:spcAft>
        <a:buClr>
          <a:schemeClr val="accent1"/>
        </a:buClr>
        <a:buSzPct val="60000"/>
        <a:buFont typeface="Wingdings" panose="05000000000000000000" pitchFamily="2" charset="2"/>
        <a:buChar char="l"/>
        <a:defRPr sz="2000">
          <a:solidFill>
            <a:schemeClr val="tx1"/>
          </a:solidFill>
          <a:latin typeface="+mn-lt"/>
        </a:defRPr>
      </a:lvl5pPr>
      <a:lvl6pPr marL="2514600" indent="-228600" algn="l" rtl="0" eaLnBrk="1" fontAlgn="base" hangingPunct="1">
        <a:spcBef>
          <a:spcPct val="20000"/>
        </a:spcBef>
        <a:spcAft>
          <a:spcPct val="0"/>
        </a:spcAft>
        <a:buClr>
          <a:schemeClr val="accent1"/>
        </a:buClr>
        <a:buSzPct val="60000"/>
        <a:buFont typeface="Wingdings" panose="05000000000000000000" pitchFamily="2" charset="2"/>
        <a:buChar char="l"/>
        <a:defRPr sz="2000">
          <a:solidFill>
            <a:schemeClr val="tx1"/>
          </a:solidFill>
          <a:latin typeface="+mn-lt"/>
        </a:defRPr>
      </a:lvl6pPr>
      <a:lvl7pPr marL="2971800" indent="-228600" algn="l" rtl="0" eaLnBrk="1" fontAlgn="base" hangingPunct="1">
        <a:spcBef>
          <a:spcPct val="20000"/>
        </a:spcBef>
        <a:spcAft>
          <a:spcPct val="0"/>
        </a:spcAft>
        <a:buClr>
          <a:schemeClr val="accent1"/>
        </a:buClr>
        <a:buSzPct val="60000"/>
        <a:buFont typeface="Wingdings" panose="05000000000000000000" pitchFamily="2" charset="2"/>
        <a:buChar char="l"/>
        <a:defRPr sz="2000">
          <a:solidFill>
            <a:schemeClr val="tx1"/>
          </a:solidFill>
          <a:latin typeface="+mn-lt"/>
        </a:defRPr>
      </a:lvl7pPr>
      <a:lvl8pPr marL="3429000" indent="-228600" algn="l" rtl="0" eaLnBrk="1" fontAlgn="base" hangingPunct="1">
        <a:spcBef>
          <a:spcPct val="20000"/>
        </a:spcBef>
        <a:spcAft>
          <a:spcPct val="0"/>
        </a:spcAft>
        <a:buClr>
          <a:schemeClr val="accent1"/>
        </a:buClr>
        <a:buSzPct val="60000"/>
        <a:buFont typeface="Wingdings" panose="05000000000000000000" pitchFamily="2" charset="2"/>
        <a:buChar char="l"/>
        <a:defRPr sz="2000">
          <a:solidFill>
            <a:schemeClr val="tx1"/>
          </a:solidFill>
          <a:latin typeface="+mn-lt"/>
        </a:defRPr>
      </a:lvl8pPr>
      <a:lvl9pPr marL="3886200" indent="-228600" algn="l" rtl="0" eaLnBrk="1" fontAlgn="base" hangingPunct="1">
        <a:spcBef>
          <a:spcPct val="20000"/>
        </a:spcBef>
        <a:spcAft>
          <a:spcPct val="0"/>
        </a:spcAft>
        <a:buClr>
          <a:schemeClr val="accent1"/>
        </a:buClr>
        <a:buSzPct val="60000"/>
        <a:buFont typeface="Wingdings" panose="05000000000000000000" pitchFamily="2" charset="2"/>
        <a:buChar char="l"/>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png"/></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9.png"/><Relationship Id="rId10" Type="http://schemas.openxmlformats.org/officeDocument/2006/relationships/image" Target="../media/image54.png"/><Relationship Id="rId4" Type="http://schemas.openxmlformats.org/officeDocument/2006/relationships/image" Target="../media/image48.png"/><Relationship Id="rId9" Type="http://schemas.openxmlformats.org/officeDocument/2006/relationships/image" Target="../media/image53.png"/></Relationships>
</file>

<file path=ppt/slides/_rels/slide1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7.xml"/><Relationship Id="rId4" Type="http://schemas.openxmlformats.org/officeDocument/2006/relationships/image" Target="../media/image57.png"/></Relationships>
</file>

<file path=ppt/slides/_rels/slide1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 Id="rId4" Type="http://schemas.openxmlformats.org/officeDocument/2006/relationships/image" Target="../media/image56.png"/></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7.xml"/><Relationship Id="rId5" Type="http://schemas.openxmlformats.org/officeDocument/2006/relationships/image" Target="../media/image67.png"/><Relationship Id="rId4" Type="http://schemas.openxmlformats.org/officeDocument/2006/relationships/image" Target="../media/image66.png"/></Relationships>
</file>

<file path=ppt/slides/_rels/slide21.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67.png"/><Relationship Id="rId4" Type="http://schemas.openxmlformats.org/officeDocument/2006/relationships/image" Target="../media/image64.png"/></Relationships>
</file>

<file path=ppt/slides/_rels/slide2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7.xml"/><Relationship Id="rId4" Type="http://schemas.openxmlformats.org/officeDocument/2006/relationships/image" Target="../media/image74.png"/></Relationships>
</file>

<file path=ppt/slides/_rels/slide24.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image" Target="../media/image75.png"/><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25.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83.png"/><Relationship Id="rId7" Type="http://schemas.openxmlformats.org/officeDocument/2006/relationships/image" Target="../media/image87.png"/><Relationship Id="rId2" Type="http://schemas.openxmlformats.org/officeDocument/2006/relationships/image" Target="../media/image82.png"/><Relationship Id="rId1" Type="http://schemas.openxmlformats.org/officeDocument/2006/relationships/slideLayout" Target="../slideLayouts/slideLayout7.xml"/><Relationship Id="rId6" Type="http://schemas.openxmlformats.org/officeDocument/2006/relationships/image" Target="../media/image86.png"/><Relationship Id="rId5" Type="http://schemas.openxmlformats.org/officeDocument/2006/relationships/image" Target="../media/image85.png"/><Relationship Id="rId10" Type="http://schemas.openxmlformats.org/officeDocument/2006/relationships/image" Target="../media/image89.png"/><Relationship Id="rId4" Type="http://schemas.openxmlformats.org/officeDocument/2006/relationships/image" Target="../media/image84.png"/><Relationship Id="rId9" Type="http://schemas.openxmlformats.org/officeDocument/2006/relationships/image" Target="../media/image8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7.xml"/><Relationship Id="rId5" Type="http://schemas.openxmlformats.org/officeDocument/2006/relationships/image" Target="../media/image93.png"/><Relationship Id="rId4" Type="http://schemas.openxmlformats.org/officeDocument/2006/relationships/image" Target="../media/image92.png"/></Relationships>
</file>

<file path=ppt/slides/_rels/slide2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2.emf"/><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97.png"/><Relationship Id="rId1" Type="http://schemas.openxmlformats.org/officeDocument/2006/relationships/slideLayout" Target="../slideLayouts/slideLayout7.xml"/><Relationship Id="rId6" Type="http://schemas.openxmlformats.org/officeDocument/2006/relationships/image" Target="../media/image101.png"/><Relationship Id="rId5" Type="http://schemas.openxmlformats.org/officeDocument/2006/relationships/image" Target="../media/image100.png"/><Relationship Id="rId4" Type="http://schemas.openxmlformats.org/officeDocument/2006/relationships/image" Target="../media/image99.png"/></Relationships>
</file>

<file path=ppt/slides/_rels/slide32.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7.xml"/><Relationship Id="rId5" Type="http://schemas.openxmlformats.org/officeDocument/2006/relationships/image" Target="../media/image105.png"/><Relationship Id="rId4" Type="http://schemas.openxmlformats.org/officeDocument/2006/relationships/image" Target="../media/image104.png"/></Relationships>
</file>

<file path=ppt/slides/_rels/slide33.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09.png"/><Relationship Id="rId5" Type="http://schemas.openxmlformats.org/officeDocument/2006/relationships/image" Target="../media/image108.png"/><Relationship Id="rId4" Type="http://schemas.openxmlformats.org/officeDocument/2006/relationships/image" Target="../media/image107.png"/></Relationships>
</file>

<file path=ppt/slides/_rels/slide34.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7.xml"/><Relationship Id="rId5" Type="http://schemas.openxmlformats.org/officeDocument/2006/relationships/image" Target="../media/image115.png"/><Relationship Id="rId4" Type="http://schemas.openxmlformats.org/officeDocument/2006/relationships/image" Target="../media/image114.png"/></Relationships>
</file>

<file path=ppt/slides/_rels/slide36.xml.rels><?xml version="1.0" encoding="UTF-8" standalone="yes"?>
<Relationships xmlns="http://schemas.openxmlformats.org/package/2006/relationships"><Relationship Id="rId3" Type="http://schemas.openxmlformats.org/officeDocument/2006/relationships/image" Target="../media/image116.png"/><Relationship Id="rId7" Type="http://schemas.openxmlformats.org/officeDocument/2006/relationships/image" Target="../media/image120.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image" Target="../media/image117.png"/></Relationships>
</file>

<file path=ppt/slides/_rels/slide37.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22.png"/></Relationships>
</file>

<file path=ppt/slides/_rels/slide38.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image" Target="../media/image123.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127.png"/><Relationship Id="rId4" Type="http://schemas.openxmlformats.org/officeDocument/2006/relationships/image" Target="../media/image126.pn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40.xml.rels><?xml version="1.0" encoding="UTF-8" standalone="yes"?>
<Relationships xmlns="http://schemas.openxmlformats.org/package/2006/relationships"><Relationship Id="rId8" Type="http://schemas.openxmlformats.org/officeDocument/2006/relationships/image" Target="../media/image129.png"/><Relationship Id="rId3" Type="http://schemas.openxmlformats.org/officeDocument/2006/relationships/tags" Target="../tags/tag15.xml"/><Relationship Id="rId7" Type="http://schemas.openxmlformats.org/officeDocument/2006/relationships/image" Target="../media/image128.pn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notesSlide" Target="../notesSlides/notesSlide7.xml"/><Relationship Id="rId5" Type="http://schemas.openxmlformats.org/officeDocument/2006/relationships/slideLayout" Target="../slideLayouts/slideLayout7.xml"/><Relationship Id="rId10" Type="http://schemas.openxmlformats.org/officeDocument/2006/relationships/image" Target="../media/image131.png"/><Relationship Id="rId4" Type="http://schemas.openxmlformats.org/officeDocument/2006/relationships/tags" Target="../tags/tag16.xml"/><Relationship Id="rId9" Type="http://schemas.openxmlformats.org/officeDocument/2006/relationships/image" Target="../media/image130.png"/></Relationships>
</file>

<file path=ppt/slides/_rels/slide41.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7.xml"/><Relationship Id="rId5" Type="http://schemas.openxmlformats.org/officeDocument/2006/relationships/image" Target="../media/image135.png"/><Relationship Id="rId4" Type="http://schemas.openxmlformats.org/officeDocument/2006/relationships/hyperlink" Target="&#39532;&#26031;&#20811;&#21270;&#36523;&#35199;&#21378;&#20844;&#20844;.mp4" TargetMode="External"/></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136.emf"/></Relationships>
</file>

<file path=ppt/slides/_rels/slide44.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38.png"/></Relationships>
</file>

<file path=ppt/slides/_rels/slide45.xml.rels><?xml version="1.0" encoding="UTF-8" standalone="yes"?>
<Relationships xmlns="http://schemas.openxmlformats.org/package/2006/relationships"><Relationship Id="rId3" Type="http://schemas.openxmlformats.org/officeDocument/2006/relationships/image" Target="../media/image139.png"/><Relationship Id="rId7" Type="http://schemas.openxmlformats.org/officeDocument/2006/relationships/image" Target="../media/image143.png"/><Relationship Id="rId2" Type="http://schemas.openxmlformats.org/officeDocument/2006/relationships/notesSlide" Target="../notesSlides/notesSlide9.xml"/><Relationship Id="rId1" Type="http://schemas.openxmlformats.org/officeDocument/2006/relationships/slideLayout" Target="../slideLayouts/slideLayout6.xml"/><Relationship Id="rId6" Type="http://schemas.openxmlformats.org/officeDocument/2006/relationships/image" Target="../media/image142.png"/><Relationship Id="rId5" Type="http://schemas.openxmlformats.org/officeDocument/2006/relationships/image" Target="../media/image141.png"/><Relationship Id="rId4" Type="http://schemas.openxmlformats.org/officeDocument/2006/relationships/image" Target="../media/image140.png"/></Relationships>
</file>

<file path=ppt/slides/_rels/slide46.xml.rels><?xml version="1.0" encoding="UTF-8" standalone="yes"?>
<Relationships xmlns="http://schemas.openxmlformats.org/package/2006/relationships"><Relationship Id="rId2" Type="http://schemas.openxmlformats.org/officeDocument/2006/relationships/hyperlink" Target="https://hf-mirror.com/" TargetMode="Externa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8.GIF"/><Relationship Id="rId2" Type="http://schemas.openxmlformats.org/officeDocument/2006/relationships/image" Target="../media/image17.png"/><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image" Target="../media/image22.png"/><Relationship Id="rId7"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 Id="rId5" Type="http://schemas.openxmlformats.org/officeDocument/2006/relationships/image" Target="../media/image29.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image" Target="../media/image33.png"/><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image" Target="../media/image32.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slideLayout" Target="../slideLayouts/slideLayout7.xml"/><Relationship Id="rId5" Type="http://schemas.openxmlformats.org/officeDocument/2006/relationships/tags" Target="../tags/tag7.xml"/><Relationship Id="rId10" Type="http://schemas.openxmlformats.org/officeDocument/2006/relationships/tags" Target="../tags/tag12.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image" Target="../media/image3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sz="quarter" idx="1"/>
          </p:nvPr>
        </p:nvSpPr>
        <p:spPr>
          <a:xfrm>
            <a:off x="6795179" y="3562196"/>
            <a:ext cx="2904245" cy="533400"/>
          </a:xfrm>
        </p:spPr>
        <p:txBody>
          <a:bodyPr>
            <a:noAutofit/>
          </a:bodyPr>
          <a:lstStyle/>
          <a:p>
            <a:pPr algn="l">
              <a:lnSpc>
                <a:spcPct val="150000"/>
              </a:lnSpc>
              <a:spcBef>
                <a:spcPct val="0"/>
              </a:spcBef>
            </a:pPr>
            <a:r>
              <a:rPr lang="zh-CN" altLang="en-US" sz="2400" dirty="0">
                <a:latin typeface="Arial" panose="020B0604020202020204" pitchFamily="34" charset="0"/>
                <a:ea typeface="微软雅黑" panose="020B0503020204020204" pitchFamily="34" charset="-122"/>
                <a:cs typeface="+mn-ea"/>
                <a:sym typeface="Arial" panose="020B0604020202020204" pitchFamily="34" charset="0"/>
              </a:rPr>
              <a:t>计算机学院 陈建海</a:t>
            </a:r>
          </a:p>
        </p:txBody>
      </p:sp>
      <p:sp>
        <p:nvSpPr>
          <p:cNvPr id="3" name="标题 2"/>
          <p:cNvSpPr>
            <a:spLocks noGrp="1"/>
          </p:cNvSpPr>
          <p:nvPr>
            <p:ph type="ctrTitle" idx="4294967295"/>
          </p:nvPr>
        </p:nvSpPr>
        <p:spPr>
          <a:xfrm>
            <a:off x="6887845" y="1917065"/>
            <a:ext cx="2645410" cy="1170305"/>
          </a:xfrm>
        </p:spPr>
        <p:txBody>
          <a:bodyPr anchor="t">
            <a:normAutofit fontScale="90000"/>
          </a:bodyPr>
          <a:lstStyle/>
          <a:p>
            <a:pPr>
              <a:lnSpc>
                <a:spcPct val="150000"/>
              </a:lnSpc>
            </a:pPr>
            <a:r>
              <a:rPr lang="zh-CN" altLang="en-US" sz="4800" dirty="0">
                <a:latin typeface="Arial" panose="020B0604020202020204" pitchFamily="34" charset="0"/>
                <a:ea typeface="微软雅黑" panose="020B0503020204020204" pitchFamily="34" charset="-122"/>
                <a:cs typeface="+mn-ea"/>
                <a:sym typeface="Arial" panose="020B0604020202020204" pitchFamily="34" charset="0"/>
              </a:rPr>
              <a:t>期末复习</a:t>
            </a:r>
          </a:p>
        </p:txBody>
      </p:sp>
      <p:sp>
        <p:nvSpPr>
          <p:cNvPr id="4" name="文本占位符 3"/>
          <p:cNvSpPr>
            <a:spLocks noGrp="1"/>
          </p:cNvSpPr>
          <p:nvPr>
            <p:ph type="body" sz="quarter" idx="4294967295"/>
          </p:nvPr>
        </p:nvSpPr>
        <p:spPr>
          <a:xfrm>
            <a:off x="7239635" y="4142740"/>
            <a:ext cx="2623820" cy="571500"/>
          </a:xfrm>
        </p:spPr>
        <p:txBody>
          <a:bodyPr/>
          <a:lstStyle/>
          <a:p>
            <a:pPr marL="0" indent="0">
              <a:lnSpc>
                <a:spcPct val="150000"/>
              </a:lnSpc>
              <a:spcBef>
                <a:spcPct val="0"/>
              </a:spcBef>
              <a:buNone/>
            </a:pPr>
            <a:r>
              <a:rPr lang="en-US" altLang="zh-CN" sz="2400" dirty="0">
                <a:latin typeface="Arial" panose="020B0604020202020204" pitchFamily="34" charset="0"/>
                <a:ea typeface="微软雅黑" panose="020B0503020204020204" pitchFamily="34" charset="-122"/>
                <a:cs typeface="+mn-ea"/>
                <a:sym typeface="Arial" panose="020B0604020202020204" pitchFamily="34" charset="0"/>
              </a:rPr>
              <a:t>2024</a:t>
            </a:r>
            <a:r>
              <a:rPr lang="zh-CN" altLang="en-US" sz="2400" dirty="0">
                <a:latin typeface="Arial" panose="020B0604020202020204" pitchFamily="34" charset="0"/>
                <a:ea typeface="微软雅黑" panose="020B0503020204020204" pitchFamily="34" charset="-122"/>
                <a:cs typeface="+mn-ea"/>
                <a:sym typeface="Arial" panose="020B0604020202020204" pitchFamily="34" charset="0"/>
              </a:rPr>
              <a:t>年</a:t>
            </a:r>
            <a:r>
              <a:rPr lang="en-US" altLang="zh-CN" sz="2400" dirty="0">
                <a:latin typeface="Arial" panose="020B0604020202020204" pitchFamily="34" charset="0"/>
                <a:ea typeface="微软雅黑" panose="020B0503020204020204" pitchFamily="34" charset="-122"/>
                <a:cs typeface="+mn-ea"/>
                <a:sym typeface="Arial" panose="020B0604020202020204" pitchFamily="34" charset="0"/>
              </a:rPr>
              <a:t>12</a:t>
            </a:r>
            <a:r>
              <a:rPr lang="zh-CN" altLang="en-US" sz="2400" dirty="0">
                <a:latin typeface="Arial" panose="020B0604020202020204" pitchFamily="34" charset="0"/>
                <a:ea typeface="微软雅黑" panose="020B0503020204020204" pitchFamily="34" charset="-122"/>
                <a:cs typeface="+mn-ea"/>
                <a:sym typeface="Arial" panose="020B0604020202020204" pitchFamily="34" charset="0"/>
              </a:rPr>
              <a:t>月</a:t>
            </a:r>
            <a:r>
              <a:rPr lang="en-US" altLang="zh-CN" sz="2400" dirty="0">
                <a:latin typeface="Arial" panose="020B0604020202020204" pitchFamily="34" charset="0"/>
                <a:ea typeface="微软雅黑" panose="020B0503020204020204" pitchFamily="34" charset="-122"/>
                <a:cs typeface="+mn-ea"/>
                <a:sym typeface="Arial" panose="020B0604020202020204" pitchFamily="34" charset="0"/>
              </a:rPr>
              <a:t>23</a:t>
            </a:r>
            <a:r>
              <a:rPr lang="zh-CN" altLang="en-US" sz="2400" dirty="0">
                <a:latin typeface="Arial" panose="020B0604020202020204" pitchFamily="34" charset="0"/>
                <a:ea typeface="微软雅黑" panose="020B0503020204020204" pitchFamily="34" charset="-122"/>
                <a:cs typeface="+mn-ea"/>
                <a:sym typeface="Arial" panose="020B0604020202020204" pitchFamily="34" charset="0"/>
              </a:rPr>
              <a:t>日</a:t>
            </a:r>
          </a:p>
        </p:txBody>
      </p:sp>
      <p:sp>
        <p:nvSpPr>
          <p:cNvPr id="5" name="文本占位符 4"/>
          <p:cNvSpPr>
            <a:spLocks noGrp="1"/>
          </p:cNvSpPr>
          <p:nvPr>
            <p:ph type="body" sz="quarter" idx="4294967295"/>
          </p:nvPr>
        </p:nvSpPr>
        <p:spPr>
          <a:xfrm>
            <a:off x="6310314" y="5143512"/>
            <a:ext cx="4714908" cy="571504"/>
          </a:xfrm>
        </p:spPr>
        <p:txBody>
          <a:bodyPr/>
          <a:lstStyle/>
          <a:p>
            <a:pPr marL="0" indent="0">
              <a:lnSpc>
                <a:spcPct val="150000"/>
              </a:lnSpc>
              <a:spcBef>
                <a:spcPct val="0"/>
              </a:spcBef>
              <a:buNone/>
            </a:pPr>
            <a:r>
              <a:rPr lang="zh-CN" altLang="en-US" sz="1800" dirty="0">
                <a:solidFill>
                  <a:srgbClr val="FFC000"/>
                </a:solidFill>
                <a:latin typeface="Arial" panose="020B0604020202020204" pitchFamily="34" charset="0"/>
                <a:ea typeface="微软雅黑" panose="020B0503020204020204" pitchFamily="34" charset="-122"/>
                <a:cs typeface="+mn-ea"/>
                <a:sym typeface="Arial" panose="020B0604020202020204" pitchFamily="34" charset="0"/>
              </a:rPr>
              <a:t>本课件仅供教学使用，未经许可不得转载</a:t>
            </a:r>
          </a:p>
        </p:txBody>
      </p:sp>
      <p:pic>
        <p:nvPicPr>
          <p:cNvPr id="6" name="Picture 2" descr="https://www.gaoguang.com/uploads/190715/20-1ZG5094312H9.jpg"/>
          <p:cNvPicPr>
            <a:picLocks noChangeAspect="1" noChangeArrowheads="1"/>
          </p:cNvPicPr>
          <p:nvPr/>
        </p:nvPicPr>
        <p:blipFill>
          <a:blip r:embed="rId4" cstate="print"/>
          <a:stretch>
            <a:fillRect/>
          </a:stretch>
        </p:blipFill>
        <p:spPr bwMode="auto">
          <a:xfrm>
            <a:off x="191344" y="260648"/>
            <a:ext cx="2693723" cy="1056253"/>
          </a:xfrm>
          <a:prstGeom prst="rect">
            <a:avLst/>
          </a:prstGeom>
        </p:spPr>
      </p:pic>
      <p:pic>
        <p:nvPicPr>
          <p:cNvPr id="7" name="图片 6" descr="C:\Users\Planck\Desktop\包图网_952289科技科幻元素设计\5ba1c54ee7a5c(3).png5ba1c54ee7a5c(3)"/>
          <p:cNvPicPr>
            <a:picLocks noChangeAspect="1"/>
          </p:cNvPicPr>
          <p:nvPr>
            <p:custDataLst>
              <p:tags r:id="rId1"/>
            </p:custDataLst>
          </p:nvPr>
        </p:nvPicPr>
        <p:blipFill>
          <a:blip r:embed="rId5" cstate="print"/>
          <a:srcRect l="11767" r="11767"/>
          <a:stretch>
            <a:fillRect/>
          </a:stretch>
        </p:blipFill>
        <p:spPr>
          <a:xfrm>
            <a:off x="10430877" y="0"/>
            <a:ext cx="1761123" cy="1626428"/>
          </a:xfrm>
          <a:prstGeom prst="rect">
            <a:avLst/>
          </a:prstGeom>
          <a:noFill/>
          <a:effectLst>
            <a:reflection stA="25000" endA="300" endPos="20000" dist="50800" dir="5400000" sy="-100000" algn="bl" rotWithShape="0"/>
          </a:effectLst>
        </p:spPr>
      </p:pic>
      <p:grpSp>
        <p:nvGrpSpPr>
          <p:cNvPr id="10" name="组合 9"/>
          <p:cNvGrpSpPr/>
          <p:nvPr/>
        </p:nvGrpSpPr>
        <p:grpSpPr>
          <a:xfrm>
            <a:off x="9973584" y="3010618"/>
            <a:ext cx="1766018" cy="2132894"/>
            <a:chOff x="6397107" y="3459082"/>
            <a:chExt cx="1766018" cy="2132894"/>
          </a:xfrm>
        </p:grpSpPr>
        <p:pic>
          <p:nvPicPr>
            <p:cNvPr id="8" name="Picture 2"/>
            <p:cNvPicPr>
              <a:picLocks noChangeAspect="1" noChangeArrowheads="1"/>
            </p:cNvPicPr>
            <p:nvPr/>
          </p:nvPicPr>
          <p:blipFill>
            <a:blip r:embed="rId6"/>
            <a:srcRect/>
            <a:stretch>
              <a:fillRect/>
            </a:stretch>
          </p:blipFill>
          <p:spPr bwMode="auto">
            <a:xfrm>
              <a:off x="6397107" y="3459082"/>
              <a:ext cx="1766018" cy="1755868"/>
            </a:xfrm>
            <a:prstGeom prst="rect">
              <a:avLst/>
            </a:prstGeom>
            <a:noFill/>
            <a:ln w="9525">
              <a:noFill/>
              <a:miter lim="800000"/>
              <a:headEnd/>
              <a:tailEnd/>
            </a:ln>
            <a:effectLst/>
          </p:spPr>
        </p:pic>
        <p:sp>
          <p:nvSpPr>
            <p:cNvPr id="9" name="矩形 8"/>
            <p:cNvSpPr/>
            <p:nvPr/>
          </p:nvSpPr>
          <p:spPr>
            <a:xfrm>
              <a:off x="6738942" y="5214950"/>
              <a:ext cx="1082348" cy="377026"/>
            </a:xfrm>
            <a:prstGeom prst="rect">
              <a:avLst/>
            </a:prstGeom>
          </p:spPr>
          <p:txBody>
            <a:bodyPr wrap="none">
              <a:spAutoFit/>
            </a:bodyPr>
            <a:lstStyle/>
            <a:p>
              <a:pPr>
                <a:lnSpc>
                  <a:spcPct val="150000"/>
                </a:lnSpc>
              </a:pPr>
              <a:r>
                <a:rPr lang="zh-CN" altLang="en-US" sz="1400" b="1" dirty="0">
                  <a:solidFill>
                    <a:srgbClr val="FF0000"/>
                  </a:solidFill>
                  <a:latin typeface="Arial" panose="020B0604020202020204" pitchFamily="34" charset="0"/>
                  <a:ea typeface="微软雅黑" panose="020B0503020204020204" pitchFamily="34" charset="-122"/>
                  <a:cs typeface="+mn-ea"/>
                  <a:sym typeface="Arial" panose="020B0604020202020204" pitchFamily="34" charset="0"/>
                </a:rPr>
                <a:t>课程二维码</a:t>
              </a:r>
              <a:endParaRPr lang="zh-CN" altLang="en-US" sz="1400" dirty="0">
                <a:solidFill>
                  <a:srgbClr val="FF0000"/>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13" name="图片 12"/>
          <p:cNvPicPr>
            <a:picLocks noChangeAspect="1"/>
          </p:cNvPicPr>
          <p:nvPr/>
        </p:nvPicPr>
        <p:blipFill>
          <a:blip r:embed="rId7"/>
          <a:stretch>
            <a:fillRect/>
          </a:stretch>
        </p:blipFill>
        <p:spPr>
          <a:xfrm>
            <a:off x="191135" y="2120265"/>
            <a:ext cx="5988050" cy="34353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431801" y="260350"/>
            <a:ext cx="9215967" cy="609600"/>
          </a:xfrm>
          <a:prstGeom prst="rect">
            <a:avLst/>
          </a:prstGeom>
          <a:noFill/>
          <a:ln>
            <a:noFill/>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r>
              <a:rPr lang="en-US" altLang="zh-CN" dirty="0"/>
              <a:t>BP</a:t>
            </a:r>
            <a:r>
              <a:rPr lang="zh-CN" altLang="en-US" dirty="0"/>
              <a:t>算法特性</a:t>
            </a:r>
          </a:p>
        </p:txBody>
      </p:sp>
      <p:sp>
        <p:nvSpPr>
          <p:cNvPr id="4" name="灯片编号占位符 2"/>
          <p:cNvSpPr>
            <a:spLocks noGrp="1"/>
          </p:cNvSpPr>
          <p:nvPr/>
        </p:nvSpPr>
        <p:spPr>
          <a:xfrm>
            <a:off x="4722284" y="6604000"/>
            <a:ext cx="2844800" cy="304800"/>
          </a:xfrm>
          <a:prstGeom prst="rect">
            <a:avLst/>
          </a:prstGeom>
          <a:noFill/>
          <a:ln>
            <a:noFill/>
          </a:ln>
          <a:effectLst/>
        </p:spPr>
        <p:txBody>
          <a:bodyPr vert="horz" wrap="square" lIns="91440" tIns="45720" rIns="91440" bIns="45720" numCol="1" anchor="t" anchorCtr="0" compatLnSpc="1"/>
          <a:lstStyle>
            <a:defPPr>
              <a:defRPr lang="zh-CN"/>
            </a:defPPr>
            <a:lvl1pPr marL="0" algn="ctr" defTabSz="914400" rtl="0" eaLnBrk="1" latinLnBrk="0" hangingPunct="1">
              <a:defRPr sz="1000" kern="1200">
                <a:solidFill>
                  <a:schemeClr val="tx1"/>
                </a:solidFill>
                <a:effectLst>
                  <a:outerShdw blurRad="38100" dist="38100" dir="2700000" algn="tl">
                    <a:srgbClr val="C0C0C0"/>
                  </a:outerShdw>
                </a:effectLst>
                <a:latin typeface="+mn-lt"/>
                <a:ea typeface="굴림" pitchFamily="50" charset="-127"/>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t>10</a:t>
            </a:fld>
            <a:endParaRPr lang="zh-CN" altLang="en-US">
              <a:solidFill>
                <a:prstClr val="black"/>
              </a:solidFill>
            </a:endParaRPr>
          </a:p>
        </p:txBody>
      </p:sp>
      <p:sp>
        <p:nvSpPr>
          <p:cNvPr id="5" name="矩形 4"/>
          <p:cNvSpPr/>
          <p:nvPr/>
        </p:nvSpPr>
        <p:spPr>
          <a:xfrm>
            <a:off x="380960" y="1214422"/>
            <a:ext cx="5357850" cy="4401205"/>
          </a:xfrm>
          <a:prstGeom prst="rect">
            <a:avLst/>
          </a:prstGeom>
        </p:spPr>
        <p:txBody>
          <a:bodyPr wrap="square">
            <a:spAutoFit/>
          </a:bodyPr>
          <a:lstStyle/>
          <a:p>
            <a:r>
              <a:rPr lang="en-US" altLang="zh-CN" sz="2800" b="1" dirty="0">
                <a:solidFill>
                  <a:srgbClr val="FF0000"/>
                </a:solidFill>
              </a:rPr>
              <a:t>BP</a:t>
            </a:r>
            <a:r>
              <a:rPr lang="zh-CN" altLang="en-US" sz="2800" b="1" dirty="0">
                <a:solidFill>
                  <a:srgbClr val="FF0000"/>
                </a:solidFill>
              </a:rPr>
              <a:t>算法的特点</a:t>
            </a:r>
          </a:p>
          <a:p>
            <a:pPr>
              <a:lnSpc>
                <a:spcPct val="120000"/>
              </a:lnSpc>
            </a:pPr>
            <a:r>
              <a:rPr lang="zh-CN" altLang="en-US" sz="2000" dirty="0"/>
              <a:t>（</a:t>
            </a:r>
            <a:r>
              <a:rPr lang="en-US" altLang="zh-CN" sz="2000" dirty="0"/>
              <a:t>1</a:t>
            </a:r>
            <a:r>
              <a:rPr lang="zh-CN" altLang="en-US" sz="2000" dirty="0"/>
              <a:t>）自适应、自主学习：</a:t>
            </a:r>
            <a:r>
              <a:rPr lang="en-US" altLang="zh-CN" sz="2000" dirty="0"/>
              <a:t>BP</a:t>
            </a:r>
            <a:r>
              <a:rPr lang="zh-CN" altLang="en-US" sz="2000" dirty="0"/>
              <a:t>算法能够根据预设的参数更新规则，不断地调整神经网络中的参数，以达到最符合期望的输出。</a:t>
            </a:r>
          </a:p>
          <a:p>
            <a:r>
              <a:rPr lang="zh-CN" altLang="en-US" sz="2000" dirty="0"/>
              <a:t>（</a:t>
            </a:r>
            <a:r>
              <a:rPr lang="en-US" altLang="zh-CN" sz="2000" dirty="0"/>
              <a:t>2</a:t>
            </a:r>
            <a:r>
              <a:rPr lang="zh-CN" altLang="en-US" sz="2000" dirty="0"/>
              <a:t>）较强的非线性映射能力：由于神经网络中的激活函数都是非线性的，因此</a:t>
            </a:r>
            <a:r>
              <a:rPr lang="en-US" altLang="zh-CN" sz="2000" dirty="0"/>
              <a:t>BP</a:t>
            </a:r>
            <a:r>
              <a:rPr lang="zh-CN" altLang="en-US" sz="2000" dirty="0"/>
              <a:t>算法能够处理复杂的非线性问题。</a:t>
            </a:r>
          </a:p>
          <a:p>
            <a:r>
              <a:rPr lang="zh-CN" altLang="en-US" sz="2000" dirty="0"/>
              <a:t>（</a:t>
            </a:r>
            <a:r>
              <a:rPr lang="en-US" altLang="zh-CN" sz="2000" dirty="0"/>
              <a:t>3</a:t>
            </a:r>
            <a:r>
              <a:rPr lang="zh-CN" altLang="en-US" sz="2000" dirty="0"/>
              <a:t>）严谨的推导过程：误差的反向传播过程采用的是已经非常成熟的链式法则，其推导过程严谨且科学。</a:t>
            </a:r>
          </a:p>
          <a:p>
            <a:r>
              <a:rPr lang="zh-CN" altLang="en-US" sz="2000" dirty="0"/>
              <a:t>（</a:t>
            </a:r>
            <a:r>
              <a:rPr lang="en-US" altLang="zh-CN" sz="2000" dirty="0"/>
              <a:t>4</a:t>
            </a:r>
            <a:r>
              <a:rPr lang="zh-CN" altLang="en-US" sz="2000" dirty="0"/>
              <a:t>）较强的泛化能力：在训练结束后，</a:t>
            </a:r>
            <a:r>
              <a:rPr lang="en-US" altLang="zh-CN" sz="2000" dirty="0"/>
              <a:t>BP</a:t>
            </a:r>
            <a:r>
              <a:rPr lang="zh-CN" altLang="en-US" sz="2000" dirty="0"/>
              <a:t>算法可以利用从训练数据中学到的知识解决新的问题。</a:t>
            </a:r>
          </a:p>
        </p:txBody>
      </p:sp>
      <p:sp>
        <p:nvSpPr>
          <p:cNvPr id="6" name="矩形 5"/>
          <p:cNvSpPr/>
          <p:nvPr/>
        </p:nvSpPr>
        <p:spPr>
          <a:xfrm>
            <a:off x="5953124" y="1142984"/>
            <a:ext cx="6096000" cy="4216539"/>
          </a:xfrm>
          <a:prstGeom prst="rect">
            <a:avLst/>
          </a:prstGeom>
        </p:spPr>
        <p:txBody>
          <a:bodyPr>
            <a:spAutoFit/>
          </a:bodyPr>
          <a:lstStyle/>
          <a:p>
            <a:r>
              <a:rPr lang="en-US" altLang="zh-CN" sz="2800" b="1" dirty="0">
                <a:solidFill>
                  <a:srgbClr val="FF0000"/>
                </a:solidFill>
              </a:rPr>
              <a:t>BP</a:t>
            </a:r>
            <a:r>
              <a:rPr lang="zh-CN" altLang="en-US" sz="2800" b="1" dirty="0">
                <a:solidFill>
                  <a:srgbClr val="FF0000"/>
                </a:solidFill>
              </a:rPr>
              <a:t>算法的局限性</a:t>
            </a:r>
            <a:endParaRPr lang="zh-CN" altLang="en-US" sz="2800" dirty="0">
              <a:solidFill>
                <a:srgbClr val="FF0000"/>
              </a:solidFill>
            </a:endParaRPr>
          </a:p>
          <a:p>
            <a:pPr>
              <a:lnSpc>
                <a:spcPct val="120000"/>
              </a:lnSpc>
            </a:pPr>
            <a:r>
              <a:rPr lang="zh-CN" altLang="en-US" sz="2000" dirty="0"/>
              <a:t>（</a:t>
            </a:r>
            <a:r>
              <a:rPr lang="en-US" altLang="zh-CN" sz="2000" dirty="0"/>
              <a:t>1</a:t>
            </a:r>
            <a:r>
              <a:rPr lang="zh-CN" altLang="en-US" sz="2000" dirty="0"/>
              <a:t>）易陷入局部最小值：由于</a:t>
            </a:r>
            <a:r>
              <a:rPr lang="en-US" altLang="zh-CN" sz="2000" dirty="0"/>
              <a:t>BP</a:t>
            </a:r>
            <a:r>
              <a:rPr lang="zh-CN" altLang="en-US" sz="2000" dirty="0"/>
              <a:t>算法采用的是梯度下降法，容易陷入局部极小值而得不到全局最优解。</a:t>
            </a:r>
          </a:p>
          <a:p>
            <a:pPr>
              <a:lnSpc>
                <a:spcPct val="120000"/>
              </a:lnSpc>
            </a:pPr>
            <a:r>
              <a:rPr lang="zh-CN" altLang="en-US" sz="2000" dirty="0"/>
              <a:t>（</a:t>
            </a:r>
            <a:r>
              <a:rPr lang="en-US" altLang="zh-CN" sz="2000" dirty="0"/>
              <a:t>2</a:t>
            </a:r>
            <a:r>
              <a:rPr lang="zh-CN" altLang="en-US" sz="2000" dirty="0"/>
              <a:t>）收敛速度慢：由于神经网络中的参数众多，每次迭代都需要更新大量的权值和阈值，导致收敛速度较慢。</a:t>
            </a:r>
          </a:p>
          <a:p>
            <a:pPr>
              <a:lnSpc>
                <a:spcPct val="120000"/>
              </a:lnSpc>
            </a:pPr>
            <a:r>
              <a:rPr lang="zh-CN" altLang="en-US" sz="2000" dirty="0"/>
              <a:t>（</a:t>
            </a:r>
            <a:r>
              <a:rPr lang="en-US" altLang="zh-CN" sz="2000" dirty="0"/>
              <a:t>3</a:t>
            </a:r>
            <a:r>
              <a:rPr lang="zh-CN" altLang="en-US" sz="2000" dirty="0"/>
              <a:t>）隐节点选取缺乏理论指导：传统方法需要不断地设置隐含层节点数进行试凑，以确定最优的隐含层结构。</a:t>
            </a:r>
          </a:p>
          <a:p>
            <a:pPr>
              <a:lnSpc>
                <a:spcPct val="120000"/>
              </a:lnSpc>
            </a:pPr>
            <a:r>
              <a:rPr lang="zh-CN" altLang="en-US" sz="2000" dirty="0"/>
              <a:t>（</a:t>
            </a:r>
            <a:r>
              <a:rPr lang="en-US" altLang="zh-CN" sz="2000" dirty="0"/>
              <a:t>4</a:t>
            </a:r>
            <a:r>
              <a:rPr lang="zh-CN" altLang="en-US" sz="2000" dirty="0"/>
              <a:t>）学习新样本时可能遗忘旧样本：在训练过程中，学习新样本时可能会遗忘之前已经学习过的旧样本。</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11</a:t>
            </a:fld>
            <a:endParaRPr lang="zh-CN" altLang="en-US">
              <a:solidFill>
                <a:prstClr val="black"/>
              </a:solidFill>
            </a:endParaRPr>
          </a:p>
        </p:txBody>
      </p:sp>
      <p:sp>
        <p:nvSpPr>
          <p:cNvPr id="3" name="标题 1"/>
          <p:cNvSpPr>
            <a:spLocks noGrp="1"/>
          </p:cNvSpPr>
          <p:nvPr/>
        </p:nvSpPr>
        <p:spPr>
          <a:xfrm>
            <a:off x="431801" y="260350"/>
            <a:ext cx="9215967" cy="609600"/>
          </a:xfrm>
          <a:prstGeom prst="rect">
            <a:avLst/>
          </a:prstGeom>
          <a:noFill/>
          <a:ln>
            <a:noFill/>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r>
              <a:rPr lang="zh-CN" dirty="0"/>
              <a:t>激活函数</a:t>
            </a:r>
          </a:p>
        </p:txBody>
      </p:sp>
      <p:sp>
        <p:nvSpPr>
          <p:cNvPr id="57346" name="Rectangle 2"/>
          <p:cNvSpPr>
            <a:spLocks noChangeArrowheads="1"/>
          </p:cNvSpPr>
          <p:nvPr/>
        </p:nvSpPr>
        <p:spPr bwMode="auto">
          <a:xfrm>
            <a:off x="346670" y="1698949"/>
            <a:ext cx="1643074"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Sigmoid</a:t>
            </a:r>
            <a:endParaRPr kumimoji="0" lang="en-US" altLang="zh-CN" sz="24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1" name="图片 10"/>
          <p:cNvPicPr/>
          <p:nvPr/>
        </p:nvPicPr>
        <p:blipFill>
          <a:blip r:embed="rId2"/>
          <a:stretch>
            <a:fillRect/>
          </a:stretch>
        </p:blipFill>
        <p:spPr>
          <a:xfrm>
            <a:off x="418108" y="2484767"/>
            <a:ext cx="1214446" cy="428628"/>
          </a:xfrm>
          <a:prstGeom prst="rect">
            <a:avLst/>
          </a:prstGeom>
        </p:spPr>
      </p:pic>
      <p:pic>
        <p:nvPicPr>
          <p:cNvPr id="12" name="图片 11"/>
          <p:cNvPicPr/>
          <p:nvPr/>
        </p:nvPicPr>
        <p:blipFill>
          <a:blip r:embed="rId3" cstate="print"/>
          <a:stretch>
            <a:fillRect/>
          </a:stretch>
        </p:blipFill>
        <p:spPr>
          <a:xfrm>
            <a:off x="1989744" y="1484635"/>
            <a:ext cx="3286147" cy="2000264"/>
          </a:xfrm>
          <a:prstGeom prst="rect">
            <a:avLst/>
          </a:prstGeom>
        </p:spPr>
      </p:pic>
      <p:sp>
        <p:nvSpPr>
          <p:cNvPr id="57347" name="Rectangle 3"/>
          <p:cNvSpPr>
            <a:spLocks noChangeArrowheads="1"/>
          </p:cNvSpPr>
          <p:nvPr/>
        </p:nvSpPr>
        <p:spPr bwMode="auto">
          <a:xfrm>
            <a:off x="5775958" y="1698949"/>
            <a:ext cx="4857784" cy="156966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特</a:t>
            </a:r>
            <a:r>
              <a:rPr kumimoji="0" lang="zh-CN" altLang="en-US"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性</a:t>
            </a:r>
            <a:r>
              <a:rPr kumimoji="0" lang="zh-CN"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a:t>
            </a: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1</a:t>
            </a:r>
            <a:r>
              <a:rPr kumimoji="0" lang="zh-CN" altLang="en-US"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）非线性</a:t>
            </a: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2</a:t>
            </a:r>
            <a:r>
              <a:rPr kumimoji="0" lang="zh-CN" altLang="en-US"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）在</a:t>
            </a:r>
            <a:r>
              <a:rPr kumimoji="0" lang="en-US" altLang="zh-CN"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-3</a:t>
            </a:r>
            <a:r>
              <a:rPr kumimoji="0" lang="zh-CN" altLang="en-US"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与</a:t>
            </a:r>
            <a:r>
              <a:rPr kumimoji="0" lang="en-US" altLang="zh-CN"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3</a:t>
            </a:r>
            <a:r>
              <a:rPr kumimoji="0" lang="zh-CN" altLang="en-US"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之间，优化比较明显</a:t>
            </a: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3</a:t>
            </a:r>
            <a:r>
              <a:rPr kumimoji="0" lang="zh-CN" altLang="en-US"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）在</a:t>
            </a:r>
            <a:r>
              <a:rPr kumimoji="0" lang="en-US" altLang="zh-CN"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-3</a:t>
            </a:r>
            <a:r>
              <a:rPr kumimoji="0" lang="zh-CN" altLang="en-US"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与</a:t>
            </a:r>
            <a:r>
              <a:rPr kumimoji="0" lang="en-US" altLang="zh-CN"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3</a:t>
            </a:r>
            <a:r>
              <a:rPr kumimoji="0" lang="zh-CN" altLang="en-US"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之外，优化不明显</a:t>
            </a: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4</a:t>
            </a:r>
            <a:r>
              <a:rPr kumimoji="0" lang="zh-CN" altLang="en-US"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）值域在</a:t>
            </a:r>
            <a:r>
              <a:rPr kumimoji="0" lang="en-US" altLang="zh-CN"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0~1</a:t>
            </a:r>
            <a:r>
              <a:rPr kumimoji="0" lang="zh-CN" altLang="en-US"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之间，是非对称算法，这意味着下一个神经元只能接受正值的输入</a:t>
            </a:r>
          </a:p>
        </p:txBody>
      </p:sp>
      <p:sp>
        <p:nvSpPr>
          <p:cNvPr id="8" name="Rectangle 2"/>
          <p:cNvSpPr>
            <a:spLocks noChangeArrowheads="1"/>
          </p:cNvSpPr>
          <p:nvPr/>
        </p:nvSpPr>
        <p:spPr bwMode="auto">
          <a:xfrm>
            <a:off x="309522" y="3867772"/>
            <a:ext cx="1643074"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err="1">
                <a:ln>
                  <a:noFill/>
                </a:ln>
                <a:solidFill>
                  <a:srgbClr val="000000"/>
                </a:solidFill>
                <a:effectLst/>
                <a:latin typeface="Arial" panose="020B0604020202020204" pitchFamily="34" charset="0"/>
                <a:ea typeface="宋体" panose="02010600030101010101" pitchFamily="2" charset="-122"/>
                <a:cs typeface="宋体" panose="02010600030101010101" pitchFamily="2" charset="-122"/>
              </a:rPr>
              <a:t>ReLU</a:t>
            </a:r>
            <a:endParaRPr kumimoji="0" lang="en-US" altLang="zh-CN" sz="24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9" name="图片 8"/>
          <p:cNvPicPr/>
          <p:nvPr/>
        </p:nvPicPr>
        <p:blipFill>
          <a:blip r:embed="rId4"/>
          <a:stretch>
            <a:fillRect/>
          </a:stretch>
        </p:blipFill>
        <p:spPr>
          <a:xfrm>
            <a:off x="309522" y="4725028"/>
            <a:ext cx="1428760" cy="285752"/>
          </a:xfrm>
          <a:prstGeom prst="rect">
            <a:avLst/>
          </a:prstGeom>
        </p:spPr>
      </p:pic>
      <p:pic>
        <p:nvPicPr>
          <p:cNvPr id="10" name="图片 9"/>
          <p:cNvPicPr/>
          <p:nvPr/>
        </p:nvPicPr>
        <p:blipFill>
          <a:blip r:embed="rId5" cstate="print"/>
          <a:stretch>
            <a:fillRect/>
          </a:stretch>
        </p:blipFill>
        <p:spPr>
          <a:xfrm>
            <a:off x="2524100" y="3867772"/>
            <a:ext cx="3500462" cy="1785950"/>
          </a:xfrm>
          <a:prstGeom prst="rect">
            <a:avLst/>
          </a:prstGeom>
        </p:spPr>
      </p:pic>
      <p:sp>
        <p:nvSpPr>
          <p:cNvPr id="4" name="Rectangle 3"/>
          <p:cNvSpPr>
            <a:spLocks noChangeArrowheads="1"/>
          </p:cNvSpPr>
          <p:nvPr/>
        </p:nvSpPr>
        <p:spPr bwMode="auto">
          <a:xfrm>
            <a:off x="6596066" y="3653458"/>
            <a:ext cx="5429288" cy="156966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特</a:t>
            </a:r>
            <a:r>
              <a:rPr kumimoji="0" lang="zh-CN" altLang="en-US"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性</a:t>
            </a:r>
            <a:r>
              <a:rPr kumimoji="0" lang="zh-CN"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a:t>
            </a:r>
            <a:endParaRPr kumimoji="0" lang="en-US" altLang="zh-CN"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a:p>
            <a:r>
              <a:rPr lang="en-US" sz="1600" dirty="0"/>
              <a:t>1</a:t>
            </a:r>
            <a:r>
              <a:rPr lang="zh-CN" altLang="en-US" sz="1600" dirty="0"/>
              <a:t>）非线性</a:t>
            </a:r>
          </a:p>
          <a:p>
            <a:r>
              <a:rPr lang="en-US" sz="1600" dirty="0"/>
              <a:t>2</a:t>
            </a:r>
            <a:r>
              <a:rPr lang="zh-CN" altLang="en-US" sz="1600" dirty="0"/>
              <a:t>）不会同时激活所有神经元</a:t>
            </a:r>
          </a:p>
          <a:p>
            <a:r>
              <a:rPr lang="en-US" sz="1600" dirty="0"/>
              <a:t>3</a:t>
            </a:r>
            <a:r>
              <a:rPr lang="zh-CN" altLang="en-US" sz="1600" dirty="0"/>
              <a:t>）计算速度快</a:t>
            </a:r>
          </a:p>
          <a:p>
            <a:r>
              <a:rPr lang="en-US" sz="1600" dirty="0"/>
              <a:t>4</a:t>
            </a:r>
            <a:r>
              <a:rPr lang="zh-CN" altLang="en-US" sz="1600" dirty="0"/>
              <a:t>）有趋于</a:t>
            </a:r>
            <a:r>
              <a:rPr lang="en-US" sz="1600" dirty="0"/>
              <a:t>0</a:t>
            </a:r>
            <a:r>
              <a:rPr lang="zh-CN" altLang="en-US" sz="1600" dirty="0"/>
              <a:t>的梯度</a:t>
            </a:r>
          </a:p>
          <a:p>
            <a:r>
              <a:rPr lang="en-US" sz="1600" b="1" dirty="0" err="1"/>
              <a:t>ReLU</a:t>
            </a:r>
            <a:r>
              <a:rPr lang="zh-CN" altLang="en-US" sz="1600" b="1" dirty="0"/>
              <a:t>是目前隐含层中最为常用的损失函数</a:t>
            </a:r>
            <a:endParaRPr kumimoji="0" lang="en-US" altLang="zh-CN" sz="1600" b="0"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12</a:t>
            </a:fld>
            <a:endParaRPr lang="zh-CN" altLang="en-US">
              <a:solidFill>
                <a:prstClr val="black"/>
              </a:solidFill>
            </a:endParaRPr>
          </a:p>
        </p:txBody>
      </p:sp>
      <p:sp>
        <p:nvSpPr>
          <p:cNvPr id="3" name="标题 1"/>
          <p:cNvSpPr>
            <a:spLocks noGrp="1"/>
          </p:cNvSpPr>
          <p:nvPr/>
        </p:nvSpPr>
        <p:spPr>
          <a:xfrm>
            <a:off x="431801" y="260350"/>
            <a:ext cx="9215967" cy="609600"/>
          </a:xfrm>
          <a:prstGeom prst="rect">
            <a:avLst/>
          </a:prstGeom>
          <a:noFill/>
          <a:ln>
            <a:noFill/>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r>
              <a:rPr lang="zh-CN" altLang="en-US" dirty="0"/>
              <a:t>激活函数</a:t>
            </a:r>
            <a:r>
              <a:rPr lang="en-US" altLang="zh-CN" dirty="0"/>
              <a:t>-</a:t>
            </a:r>
            <a:r>
              <a:rPr lang="en-US" altLang="zh-CN" dirty="0" err="1"/>
              <a:t>Softmax</a:t>
            </a:r>
            <a:endParaRPr lang="zh-CN" altLang="en-US" dirty="0"/>
          </a:p>
        </p:txBody>
      </p:sp>
      <p:sp>
        <p:nvSpPr>
          <p:cNvPr id="4" name="灯片编号占位符 2"/>
          <p:cNvSpPr>
            <a:spLocks noGrp="1"/>
          </p:cNvSpPr>
          <p:nvPr/>
        </p:nvSpPr>
        <p:spPr>
          <a:xfrm>
            <a:off x="4722284" y="6604000"/>
            <a:ext cx="2844800" cy="304800"/>
          </a:xfrm>
          <a:prstGeom prst="rect">
            <a:avLst/>
          </a:prstGeom>
          <a:noFill/>
          <a:ln>
            <a:noFill/>
          </a:ln>
          <a:effectLst/>
        </p:spPr>
        <p:txBody>
          <a:bodyPr vert="horz" wrap="square" lIns="91440" tIns="45720" rIns="91440" bIns="45720" numCol="1" anchor="t" anchorCtr="0" compatLnSpc="1"/>
          <a:lstStyle>
            <a:defPPr>
              <a:defRPr lang="zh-CN"/>
            </a:defPPr>
            <a:lvl1pPr marL="0" algn="ctr" defTabSz="914400" rtl="0" eaLnBrk="1" latinLnBrk="0" hangingPunct="1">
              <a:defRPr sz="1000" kern="1200">
                <a:solidFill>
                  <a:schemeClr val="tx1"/>
                </a:solidFill>
                <a:effectLst>
                  <a:outerShdw blurRad="38100" dist="38100" dir="2700000" algn="tl">
                    <a:srgbClr val="C0C0C0"/>
                  </a:outerShdw>
                </a:effectLst>
                <a:latin typeface="+mn-lt"/>
                <a:ea typeface="굴림" pitchFamily="50" charset="-127"/>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t>12</a:t>
            </a:fld>
            <a:endParaRPr lang="zh-CN" altLang="en-US">
              <a:solidFill>
                <a:prstClr val="black"/>
              </a:solidFill>
            </a:endParaRPr>
          </a:p>
        </p:txBody>
      </p:sp>
      <p:pic>
        <p:nvPicPr>
          <p:cNvPr id="109570" name="Picture 2"/>
          <p:cNvPicPr>
            <a:picLocks noChangeAspect="1" noChangeArrowheads="1"/>
          </p:cNvPicPr>
          <p:nvPr/>
        </p:nvPicPr>
        <p:blipFill>
          <a:blip r:embed="rId2"/>
          <a:srcRect/>
          <a:stretch>
            <a:fillRect/>
          </a:stretch>
        </p:blipFill>
        <p:spPr bwMode="auto">
          <a:xfrm>
            <a:off x="5015865" y="1557020"/>
            <a:ext cx="7087235" cy="3799840"/>
          </a:xfrm>
          <a:prstGeom prst="rect">
            <a:avLst/>
          </a:prstGeom>
          <a:noFill/>
          <a:ln w="9525">
            <a:noFill/>
            <a:miter lim="800000"/>
            <a:headEnd/>
            <a:tailEnd/>
          </a:ln>
          <a:effectLst/>
        </p:spPr>
      </p:pic>
      <p:sp>
        <p:nvSpPr>
          <p:cNvPr id="12" name="Rectangle 2"/>
          <p:cNvSpPr>
            <a:spLocks noChangeArrowheads="1"/>
          </p:cNvSpPr>
          <p:nvPr/>
        </p:nvSpPr>
        <p:spPr bwMode="auto">
          <a:xfrm>
            <a:off x="431125" y="1484636"/>
            <a:ext cx="1643074" cy="461665"/>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err="1">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rPr>
              <a:t>Softmax</a:t>
            </a:r>
            <a:endParaRPr kumimoji="0" lang="en-US" altLang="zh-CN" sz="2400" b="1" i="0" u="none" strike="noStrike" cap="none" normalizeH="0" baseline="0" dirty="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pic>
        <p:nvPicPr>
          <p:cNvPr id="13" name="图片 12"/>
          <p:cNvPicPr/>
          <p:nvPr/>
        </p:nvPicPr>
        <p:blipFill>
          <a:blip r:embed="rId3"/>
          <a:stretch>
            <a:fillRect/>
          </a:stretch>
        </p:blipFill>
        <p:spPr>
          <a:xfrm>
            <a:off x="2423121" y="1397012"/>
            <a:ext cx="1143008" cy="642942"/>
          </a:xfrm>
          <a:prstGeom prst="rect">
            <a:avLst/>
          </a:prstGeom>
        </p:spPr>
      </p:pic>
      <p:sp>
        <p:nvSpPr>
          <p:cNvPr id="15" name="Rectangle 3"/>
          <p:cNvSpPr>
            <a:spLocks noChangeArrowheads="1"/>
          </p:cNvSpPr>
          <p:nvPr/>
        </p:nvSpPr>
        <p:spPr bwMode="auto">
          <a:xfrm>
            <a:off x="263525" y="2420620"/>
            <a:ext cx="4820920" cy="3384550"/>
          </a:xfrm>
          <a:prstGeom prst="rect">
            <a:avLst/>
          </a:prstGeom>
          <a:noFill/>
          <a:ln w="9525">
            <a:noFill/>
            <a:miter lim="800000"/>
          </a:ln>
          <a:effectLst/>
        </p:spPr>
        <p:txBody>
          <a:bodyPr vert="horz" wrap="square" lIns="91440" tIns="45720" rIns="91440" bIns="45720" numCol="1" anchor="ctr" anchorCtr="0" compatLnSpc="1">
            <a:noAutofit/>
          </a:bodyPr>
          <a:lstStyle/>
          <a:p>
            <a:pPr>
              <a:lnSpc>
                <a:spcPct val="120000"/>
              </a:lnSpc>
            </a:pPr>
            <a:r>
              <a:rPr lang="en-US" sz="1600" dirty="0" err="1"/>
              <a:t>Softmax</a:t>
            </a:r>
            <a:r>
              <a:rPr lang="zh-CN" altLang="en-US" sz="1600" dirty="0"/>
              <a:t>是将一个包含任意实数的</a:t>
            </a:r>
            <a:r>
              <a:rPr lang="en-US" sz="1600" dirty="0"/>
              <a:t>K</a:t>
            </a:r>
            <a:r>
              <a:rPr lang="zh-CN" altLang="en-US" sz="1600" dirty="0"/>
              <a:t>维向量压缩（或称为</a:t>
            </a:r>
            <a:r>
              <a:rPr lang="en-US" sz="1600" dirty="0"/>
              <a:t>“</a:t>
            </a:r>
            <a:r>
              <a:rPr lang="zh-CN" altLang="en-US" sz="1600" dirty="0"/>
              <a:t>归一化</a:t>
            </a:r>
            <a:r>
              <a:rPr lang="en-US" sz="1600" dirty="0"/>
              <a:t>”</a:t>
            </a:r>
            <a:r>
              <a:rPr lang="zh-CN" altLang="en-US" sz="1600" dirty="0"/>
              <a:t>）成另一个</a:t>
            </a:r>
            <a:r>
              <a:rPr lang="en-US" sz="1600" dirty="0"/>
              <a:t>K</a:t>
            </a:r>
            <a:r>
              <a:rPr lang="zh-CN" altLang="en-US" sz="1600" dirty="0"/>
              <a:t>维的实数向量，其中每一个元素的范围都在</a:t>
            </a:r>
            <a:r>
              <a:rPr lang="en-US" sz="1600" dirty="0"/>
              <a:t>(0, 1)</a:t>
            </a:r>
            <a:r>
              <a:rPr lang="zh-CN" altLang="en-US" sz="1600" dirty="0"/>
              <a:t>之间，并且所有元素的和为</a:t>
            </a:r>
            <a:r>
              <a:rPr lang="en-US" sz="1600" dirty="0"/>
              <a:t>1</a:t>
            </a:r>
            <a:r>
              <a:rPr lang="zh-CN" altLang="en-US" sz="1600" dirty="0"/>
              <a:t>。因此，</a:t>
            </a:r>
            <a:r>
              <a:rPr lang="en-US" sz="1600" dirty="0" err="1"/>
              <a:t>Softmax</a:t>
            </a:r>
            <a:r>
              <a:rPr lang="zh-CN" altLang="en-US" sz="1600" dirty="0"/>
              <a:t>的输出可以被解释为概率分布，其中每个概率对应着输入向量中对应元素属于某个类别的概率。</a:t>
            </a:r>
          </a:p>
          <a:p>
            <a:pPr>
              <a:lnSpc>
                <a:spcPct val="120000"/>
              </a:lnSpc>
            </a:pPr>
            <a:r>
              <a:rPr lang="zh-CN" altLang="en-US" sz="1600" b="1" dirty="0"/>
              <a:t>用途：</a:t>
            </a:r>
            <a:r>
              <a:rPr lang="zh-CN" altLang="en-US" sz="1600" dirty="0"/>
              <a:t>应用最为广泛的一个激活函数分类器，一般用于最后一层，输出分类的概率结果，实现神经网络的分类，如：手写数字识别、物体分类、蛋白质结构分类、气象预测等应用</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13</a:t>
            </a:fld>
            <a:endParaRPr lang="zh-CN" altLang="en-US">
              <a:solidFill>
                <a:prstClr val="black"/>
              </a:solidFill>
            </a:endParaRPr>
          </a:p>
        </p:txBody>
      </p:sp>
      <p:sp>
        <p:nvSpPr>
          <p:cNvPr id="7" name="标题 4"/>
          <p:cNvSpPr txBox="1"/>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图像的数字化表示、感受野</a:t>
            </a:r>
          </a:p>
        </p:txBody>
      </p:sp>
      <p:pic>
        <p:nvPicPr>
          <p:cNvPr id="44033" name="Picture 1"/>
          <p:cNvPicPr>
            <a:picLocks noChangeAspect="1" noChangeArrowheads="1"/>
          </p:cNvPicPr>
          <p:nvPr/>
        </p:nvPicPr>
        <p:blipFill>
          <a:blip r:embed="rId2"/>
          <a:srcRect/>
          <a:stretch>
            <a:fillRect/>
          </a:stretch>
        </p:blipFill>
        <p:spPr bwMode="auto">
          <a:xfrm>
            <a:off x="8882082" y="3071810"/>
            <a:ext cx="2295525" cy="1828800"/>
          </a:xfrm>
          <a:prstGeom prst="rect">
            <a:avLst/>
          </a:prstGeom>
          <a:noFill/>
          <a:ln w="9525">
            <a:noFill/>
            <a:miter lim="800000"/>
            <a:headEnd/>
            <a:tailEnd/>
          </a:ln>
          <a:effectLst/>
        </p:spPr>
      </p:pic>
      <p:pic>
        <p:nvPicPr>
          <p:cNvPr id="44034" name="Picture 2"/>
          <p:cNvPicPr>
            <a:picLocks noChangeAspect="1" noChangeArrowheads="1"/>
          </p:cNvPicPr>
          <p:nvPr/>
        </p:nvPicPr>
        <p:blipFill>
          <a:blip r:embed="rId3"/>
          <a:srcRect/>
          <a:stretch>
            <a:fillRect/>
          </a:stretch>
        </p:blipFill>
        <p:spPr bwMode="auto">
          <a:xfrm>
            <a:off x="380960" y="1142984"/>
            <a:ext cx="8442374" cy="4929222"/>
          </a:xfrm>
          <a:prstGeom prst="rect">
            <a:avLst/>
          </a:prstGeom>
          <a:noFill/>
          <a:ln w="9525">
            <a:noFill/>
            <a:miter lim="800000"/>
            <a:headEnd/>
            <a:tailEnd/>
          </a:ln>
          <a:effectLst/>
        </p:spPr>
      </p:pic>
      <p:sp>
        <p:nvSpPr>
          <p:cNvPr id="5" name="矩形 4"/>
          <p:cNvSpPr/>
          <p:nvPr/>
        </p:nvSpPr>
        <p:spPr>
          <a:xfrm>
            <a:off x="6310314" y="5500702"/>
            <a:ext cx="4857784" cy="369332"/>
          </a:xfrm>
          <a:prstGeom prst="rect">
            <a:avLst/>
          </a:prstGeom>
          <a:ln w="3175">
            <a:noFill/>
          </a:ln>
        </p:spPr>
        <p:txBody>
          <a:bodyPr wrap="square">
            <a:spAutoFit/>
          </a:bodyPr>
          <a:lstStyle/>
          <a:p>
            <a:r>
              <a:rPr lang="zh-CN" altLang="en-US" b="1" dirty="0"/>
              <a:t>颜色数</a:t>
            </a:r>
            <a:r>
              <a:rPr lang="en-US" altLang="zh-CN" b="1" dirty="0"/>
              <a:t>=256*256*256=16777216</a:t>
            </a:r>
            <a:endParaRPr lang="zh-CN" altLang="en-US"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14</a:t>
            </a:fld>
            <a:endParaRPr lang="zh-CN" altLang="en-US">
              <a:solidFill>
                <a:prstClr val="black"/>
              </a:solidFill>
            </a:endParaRPr>
          </a:p>
        </p:txBody>
      </p:sp>
      <p:pic>
        <p:nvPicPr>
          <p:cNvPr id="40961" name="Picture 1"/>
          <p:cNvPicPr>
            <a:picLocks noChangeAspect="1" noChangeArrowheads="1"/>
          </p:cNvPicPr>
          <p:nvPr/>
        </p:nvPicPr>
        <p:blipFill>
          <a:blip r:embed="rId2"/>
          <a:srcRect/>
          <a:stretch>
            <a:fillRect/>
          </a:stretch>
        </p:blipFill>
        <p:spPr bwMode="auto">
          <a:xfrm>
            <a:off x="309522" y="1785926"/>
            <a:ext cx="7358114" cy="3412991"/>
          </a:xfrm>
          <a:prstGeom prst="rect">
            <a:avLst/>
          </a:prstGeom>
          <a:noFill/>
          <a:ln w="9525">
            <a:noFill/>
            <a:miter lim="800000"/>
            <a:headEnd/>
            <a:tailEnd/>
          </a:ln>
          <a:effectLst/>
        </p:spPr>
      </p:pic>
      <p:sp>
        <p:nvSpPr>
          <p:cNvPr id="3" name="灯片编号占位符 1"/>
          <p:cNvSpPr>
            <a:spLocks noGrp="1"/>
          </p:cNvSpPr>
          <p:nvPr/>
        </p:nvSpPr>
        <p:spPr>
          <a:xfrm>
            <a:off x="4722284" y="6604000"/>
            <a:ext cx="2844800" cy="304800"/>
          </a:xfrm>
          <a:prstGeom prst="rect">
            <a:avLst/>
          </a:prstGeom>
          <a:noFill/>
          <a:ln>
            <a:noFill/>
          </a:ln>
          <a:effectLst/>
        </p:spPr>
        <p:txBody>
          <a:bodyPr vert="horz" wrap="square" lIns="91440" tIns="45720" rIns="91440" bIns="45720" numCol="1" anchor="t" anchorCtr="0" compatLnSpc="1"/>
          <a:lstStyle>
            <a:defPPr>
              <a:defRPr lang="zh-CN"/>
            </a:defPPr>
            <a:lvl1pPr marL="0" algn="ctr" defTabSz="914400" rtl="0" eaLnBrk="1" latinLnBrk="0" hangingPunct="1">
              <a:defRPr sz="1000" kern="1200">
                <a:solidFill>
                  <a:schemeClr val="tx1"/>
                </a:solidFill>
                <a:effectLst>
                  <a:outerShdw blurRad="38100" dist="38100" dir="2700000" algn="tl">
                    <a:srgbClr val="C0C0C0"/>
                  </a:outerShdw>
                </a:effectLst>
                <a:latin typeface="+mn-lt"/>
                <a:ea typeface="굴림" pitchFamily="50" charset="-127"/>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t>14</a:t>
            </a:fld>
            <a:endParaRPr lang="zh-CN" altLang="en-US">
              <a:solidFill>
                <a:prstClr val="black"/>
              </a:solidFill>
            </a:endParaRPr>
          </a:p>
        </p:txBody>
      </p:sp>
      <p:sp>
        <p:nvSpPr>
          <p:cNvPr id="4" name="标题 4"/>
          <p:cNvSpPr txBox="1"/>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卷积运算</a:t>
            </a:r>
          </a:p>
        </p:txBody>
      </p:sp>
      <p:sp>
        <p:nvSpPr>
          <p:cNvPr id="7" name="矩形 6"/>
          <p:cNvSpPr/>
          <p:nvPr/>
        </p:nvSpPr>
        <p:spPr>
          <a:xfrm>
            <a:off x="309522" y="1142984"/>
            <a:ext cx="11215766" cy="646331"/>
          </a:xfrm>
          <a:prstGeom prst="rect">
            <a:avLst/>
          </a:prstGeom>
          <a:ln w="19050">
            <a:solidFill>
              <a:schemeClr val="tx1"/>
            </a:solidFill>
          </a:ln>
        </p:spPr>
        <p:txBody>
          <a:bodyPr wrap="square">
            <a:spAutoFit/>
          </a:bodyPr>
          <a:lstStyle/>
          <a:p>
            <a:r>
              <a:rPr lang="zh-CN" altLang="en-US" b="1" dirty="0"/>
              <a:t>卷积运算：</a:t>
            </a:r>
            <a:r>
              <a:rPr lang="zh-CN" altLang="en-US" dirty="0"/>
              <a:t>卷积运算就是通过设计一系列大小适中的卷积核（感受野），对数字图像的各个通道分量（二维矩阵）进行卷积，提取特征值的过程。常用的卷积核大小为</a:t>
            </a:r>
            <a:r>
              <a:rPr lang="en-US" altLang="zh-CN" dirty="0"/>
              <a:t>3×3</a:t>
            </a:r>
            <a:r>
              <a:rPr lang="zh-CN" altLang="en-US" dirty="0"/>
              <a:t>、</a:t>
            </a:r>
            <a:r>
              <a:rPr lang="en-US" altLang="zh-CN" dirty="0"/>
              <a:t>5×5</a:t>
            </a:r>
            <a:r>
              <a:rPr lang="zh-CN" altLang="en-US" dirty="0"/>
              <a:t>、</a:t>
            </a:r>
            <a:r>
              <a:rPr lang="en-US" altLang="zh-CN" dirty="0"/>
              <a:t>7×7</a:t>
            </a:r>
            <a:r>
              <a:rPr lang="zh-CN" altLang="en-US" dirty="0"/>
              <a:t>。</a:t>
            </a:r>
          </a:p>
        </p:txBody>
      </p:sp>
      <p:pic>
        <p:nvPicPr>
          <p:cNvPr id="40962" name="Picture 2"/>
          <p:cNvPicPr>
            <a:picLocks noChangeAspect="1" noChangeArrowheads="1"/>
          </p:cNvPicPr>
          <p:nvPr/>
        </p:nvPicPr>
        <p:blipFill>
          <a:blip r:embed="rId3"/>
          <a:srcRect/>
          <a:stretch>
            <a:fillRect/>
          </a:stretch>
        </p:blipFill>
        <p:spPr bwMode="auto">
          <a:xfrm>
            <a:off x="8239140" y="1857364"/>
            <a:ext cx="3267072" cy="4521695"/>
          </a:xfrm>
          <a:prstGeom prst="rect">
            <a:avLst/>
          </a:prstGeom>
          <a:noFill/>
          <a:ln w="3175">
            <a:solidFill>
              <a:schemeClr val="tx1"/>
            </a:solidFill>
            <a:miter lim="800000"/>
            <a:headEnd/>
            <a:tailEnd/>
          </a:ln>
          <a:effectLst/>
        </p:spPr>
      </p:pic>
      <p:pic>
        <p:nvPicPr>
          <p:cNvPr id="10" name="图片 9"/>
          <p:cNvPicPr>
            <a:picLocks noChangeAspect="1"/>
          </p:cNvPicPr>
          <p:nvPr/>
        </p:nvPicPr>
        <p:blipFill>
          <a:blip r:embed="rId4" cstate="print"/>
          <a:stretch>
            <a:fillRect/>
          </a:stretch>
        </p:blipFill>
        <p:spPr>
          <a:xfrm>
            <a:off x="452398" y="4929198"/>
            <a:ext cx="2500330" cy="1769683"/>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15</a:t>
            </a:fld>
            <a:endParaRPr lang="zh-CN" altLang="en-US">
              <a:solidFill>
                <a:prstClr val="black"/>
              </a:solidFill>
            </a:endParaRPr>
          </a:p>
        </p:txBody>
      </p:sp>
      <p:sp>
        <p:nvSpPr>
          <p:cNvPr id="4" name="标题 4"/>
          <p:cNvSpPr txBox="1"/>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b="1" kern="0" dirty="0">
                <a:solidFill>
                  <a:schemeClr val="tx2"/>
                </a:solidFill>
                <a:sym typeface="Arial" panose="020B0604020202020204" pitchFamily="34" charset="0"/>
              </a:rPr>
              <a:t>卷积运算中的三个主要参数</a:t>
            </a:r>
            <a:endPar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endParaRPr>
          </a:p>
        </p:txBody>
      </p:sp>
      <p:sp>
        <p:nvSpPr>
          <p:cNvPr id="5" name="矩形 4"/>
          <p:cNvSpPr/>
          <p:nvPr/>
        </p:nvSpPr>
        <p:spPr>
          <a:xfrm>
            <a:off x="666712" y="4047814"/>
            <a:ext cx="2685351" cy="369332"/>
          </a:xfrm>
          <a:prstGeom prst="rect">
            <a:avLst/>
          </a:prstGeom>
        </p:spPr>
        <p:txBody>
          <a:bodyPr wrap="none">
            <a:spAutoFit/>
          </a:bodyPr>
          <a:lstStyle/>
          <a:p>
            <a:pPr lvl="0">
              <a:defRPr/>
            </a:pPr>
            <a:r>
              <a:rPr lang="en-US" altLang="zh-CN" b="1" kern="0" dirty="0">
                <a:solidFill>
                  <a:schemeClr val="tx2"/>
                </a:solidFill>
                <a:sym typeface="Arial" panose="020B0604020202020204" pitchFamily="34" charset="0"/>
              </a:rPr>
              <a:t>2 </a:t>
            </a:r>
            <a:r>
              <a:rPr lang="zh-CN" altLang="en-US" b="1" kern="0" dirty="0">
                <a:solidFill>
                  <a:schemeClr val="tx2"/>
                </a:solidFill>
                <a:sym typeface="Arial" panose="020B0604020202020204" pitchFamily="34" charset="0"/>
              </a:rPr>
              <a:t>步长：决定运算的速度</a:t>
            </a:r>
          </a:p>
        </p:txBody>
      </p:sp>
      <p:sp>
        <p:nvSpPr>
          <p:cNvPr id="7" name="矩形 6"/>
          <p:cNvSpPr/>
          <p:nvPr/>
        </p:nvSpPr>
        <p:spPr>
          <a:xfrm>
            <a:off x="452398" y="1345156"/>
            <a:ext cx="1762021" cy="369332"/>
          </a:xfrm>
          <a:prstGeom prst="rect">
            <a:avLst/>
          </a:prstGeom>
        </p:spPr>
        <p:txBody>
          <a:bodyPr wrap="none">
            <a:spAutoFit/>
          </a:bodyPr>
          <a:lstStyle/>
          <a:p>
            <a:pPr lvl="0">
              <a:defRPr/>
            </a:pPr>
            <a:r>
              <a:rPr lang="en-US" altLang="zh-CN" b="1" kern="0" dirty="0">
                <a:solidFill>
                  <a:schemeClr val="tx2"/>
                </a:solidFill>
                <a:sym typeface="Arial" panose="020B0604020202020204" pitchFamily="34" charset="0"/>
              </a:rPr>
              <a:t>1 </a:t>
            </a:r>
            <a:r>
              <a:rPr lang="zh-CN" altLang="en-US" b="1" kern="0" dirty="0">
                <a:solidFill>
                  <a:schemeClr val="tx2"/>
                </a:solidFill>
                <a:sym typeface="Arial" panose="020B0604020202020204" pitchFamily="34" charset="0"/>
              </a:rPr>
              <a:t>卷积核形状：</a:t>
            </a:r>
            <a:endParaRPr lang="en-US" altLang="zh-CN" b="1" kern="0" dirty="0">
              <a:solidFill>
                <a:schemeClr val="tx2"/>
              </a:solidFill>
              <a:sym typeface="Arial" panose="020B0604020202020204" pitchFamily="34" charset="0"/>
            </a:endParaRPr>
          </a:p>
        </p:txBody>
      </p:sp>
      <p:pic>
        <p:nvPicPr>
          <p:cNvPr id="2050" name="Picture 2"/>
          <p:cNvPicPr>
            <a:picLocks noChangeAspect="1" noChangeArrowheads="1"/>
          </p:cNvPicPr>
          <p:nvPr/>
        </p:nvPicPr>
        <p:blipFill>
          <a:blip r:embed="rId2"/>
          <a:srcRect/>
          <a:stretch>
            <a:fillRect/>
          </a:stretch>
        </p:blipFill>
        <p:spPr bwMode="auto">
          <a:xfrm>
            <a:off x="738150" y="1845222"/>
            <a:ext cx="1485900" cy="1524000"/>
          </a:xfrm>
          <a:prstGeom prst="rect">
            <a:avLst/>
          </a:prstGeom>
          <a:noFill/>
          <a:ln w="9525">
            <a:noFill/>
            <a:miter lim="800000"/>
            <a:headEnd/>
            <a:tailEnd/>
          </a:ln>
          <a:effectLst/>
        </p:spPr>
      </p:pic>
      <p:pic>
        <p:nvPicPr>
          <p:cNvPr id="2051" name="Picture 3"/>
          <p:cNvPicPr>
            <a:picLocks noChangeAspect="1" noChangeArrowheads="1"/>
          </p:cNvPicPr>
          <p:nvPr/>
        </p:nvPicPr>
        <p:blipFill>
          <a:blip r:embed="rId3"/>
          <a:srcRect/>
          <a:stretch>
            <a:fillRect/>
          </a:stretch>
        </p:blipFill>
        <p:spPr bwMode="auto">
          <a:xfrm>
            <a:off x="2809852" y="1845222"/>
            <a:ext cx="1500198" cy="1512345"/>
          </a:xfrm>
          <a:prstGeom prst="rect">
            <a:avLst/>
          </a:prstGeom>
          <a:noFill/>
          <a:ln w="9525">
            <a:noFill/>
            <a:miter lim="800000"/>
            <a:headEnd/>
            <a:tailEnd/>
          </a:ln>
          <a:effectLst/>
        </p:spPr>
      </p:pic>
      <p:pic>
        <p:nvPicPr>
          <p:cNvPr id="2052" name="Picture 4"/>
          <p:cNvPicPr>
            <a:picLocks noChangeAspect="1" noChangeArrowheads="1"/>
          </p:cNvPicPr>
          <p:nvPr/>
        </p:nvPicPr>
        <p:blipFill>
          <a:blip r:embed="rId4"/>
          <a:srcRect/>
          <a:stretch>
            <a:fillRect/>
          </a:stretch>
        </p:blipFill>
        <p:spPr bwMode="auto">
          <a:xfrm>
            <a:off x="4738678" y="1702346"/>
            <a:ext cx="1707057" cy="1667126"/>
          </a:xfrm>
          <a:prstGeom prst="rect">
            <a:avLst/>
          </a:prstGeom>
          <a:noFill/>
          <a:ln w="9525">
            <a:noFill/>
            <a:miter lim="800000"/>
            <a:headEnd/>
            <a:tailEnd/>
          </a:ln>
          <a:effectLst/>
        </p:spPr>
      </p:pic>
      <p:sp>
        <p:nvSpPr>
          <p:cNvPr id="10" name="矩形 9"/>
          <p:cNvSpPr/>
          <p:nvPr/>
        </p:nvSpPr>
        <p:spPr>
          <a:xfrm>
            <a:off x="7239008" y="1428736"/>
            <a:ext cx="4378122" cy="369332"/>
          </a:xfrm>
          <a:prstGeom prst="rect">
            <a:avLst/>
          </a:prstGeom>
        </p:spPr>
        <p:txBody>
          <a:bodyPr wrap="none">
            <a:spAutoFit/>
          </a:bodyPr>
          <a:lstStyle/>
          <a:p>
            <a:pPr lvl="0">
              <a:defRPr/>
            </a:pPr>
            <a:r>
              <a:rPr lang="en-US" altLang="zh-CN" b="1" kern="0" dirty="0">
                <a:solidFill>
                  <a:schemeClr val="tx2"/>
                </a:solidFill>
                <a:sym typeface="Arial" panose="020B0604020202020204" pitchFamily="34" charset="0"/>
              </a:rPr>
              <a:t>3 </a:t>
            </a:r>
            <a:r>
              <a:rPr lang="zh-CN" altLang="en-US" b="1" kern="0" dirty="0">
                <a:solidFill>
                  <a:schemeClr val="tx2"/>
                </a:solidFill>
                <a:sym typeface="Arial" panose="020B0604020202020204" pitchFamily="34" charset="0"/>
              </a:rPr>
              <a:t>卷积核数量</a:t>
            </a:r>
            <a:r>
              <a:rPr lang="en-US" altLang="zh-CN" b="1" kern="0" dirty="0">
                <a:solidFill>
                  <a:schemeClr val="tx2"/>
                </a:solidFill>
                <a:sym typeface="Arial" panose="020B0604020202020204" pitchFamily="34" charset="0"/>
              </a:rPr>
              <a:t>:</a:t>
            </a:r>
            <a:r>
              <a:rPr lang="zh-CN" altLang="en-US" b="1" kern="0" dirty="0">
                <a:solidFill>
                  <a:schemeClr val="tx2"/>
                </a:solidFill>
                <a:sym typeface="Arial" panose="020B0604020202020204" pitchFamily="34" charset="0"/>
              </a:rPr>
              <a:t>决定每一层能提取的特征数</a:t>
            </a:r>
            <a:endParaRPr lang="en-US" altLang="zh-CN" b="1" kern="0" dirty="0">
              <a:solidFill>
                <a:schemeClr val="tx2"/>
              </a:solidFill>
              <a:sym typeface="Arial" panose="020B0604020202020204" pitchFamily="34" charset="0"/>
            </a:endParaRPr>
          </a:p>
        </p:txBody>
      </p:sp>
      <p:sp>
        <p:nvSpPr>
          <p:cNvPr id="11" name="矩形 10"/>
          <p:cNvSpPr/>
          <p:nvPr/>
        </p:nvSpPr>
        <p:spPr>
          <a:xfrm>
            <a:off x="1095340" y="3345420"/>
            <a:ext cx="617477" cy="369332"/>
          </a:xfrm>
          <a:prstGeom prst="rect">
            <a:avLst/>
          </a:prstGeom>
        </p:spPr>
        <p:txBody>
          <a:bodyPr wrap="none">
            <a:spAutoFit/>
          </a:bodyPr>
          <a:lstStyle/>
          <a:p>
            <a:r>
              <a:rPr lang="en-US" altLang="zh-CN" b="1" kern="0" dirty="0">
                <a:solidFill>
                  <a:schemeClr val="tx2"/>
                </a:solidFill>
                <a:sym typeface="Arial" panose="020B0604020202020204" pitchFamily="34" charset="0"/>
              </a:rPr>
              <a:t>3×3</a:t>
            </a:r>
            <a:endParaRPr lang="zh-CN" altLang="en-US" dirty="0"/>
          </a:p>
        </p:txBody>
      </p:sp>
      <p:sp>
        <p:nvSpPr>
          <p:cNvPr id="12" name="矩形 11"/>
          <p:cNvSpPr/>
          <p:nvPr/>
        </p:nvSpPr>
        <p:spPr>
          <a:xfrm>
            <a:off x="3238480" y="3345420"/>
            <a:ext cx="617477" cy="369332"/>
          </a:xfrm>
          <a:prstGeom prst="rect">
            <a:avLst/>
          </a:prstGeom>
        </p:spPr>
        <p:txBody>
          <a:bodyPr wrap="none">
            <a:spAutoFit/>
          </a:bodyPr>
          <a:lstStyle/>
          <a:p>
            <a:r>
              <a:rPr lang="en-US" altLang="zh-CN" b="1" kern="0" dirty="0">
                <a:solidFill>
                  <a:schemeClr val="tx2"/>
                </a:solidFill>
                <a:sym typeface="Arial" panose="020B0604020202020204" pitchFamily="34" charset="0"/>
              </a:rPr>
              <a:t>5×5</a:t>
            </a:r>
            <a:endParaRPr lang="zh-CN" altLang="en-US" dirty="0"/>
          </a:p>
        </p:txBody>
      </p:sp>
      <p:sp>
        <p:nvSpPr>
          <p:cNvPr id="14" name="矩形 13"/>
          <p:cNvSpPr/>
          <p:nvPr/>
        </p:nvSpPr>
        <p:spPr>
          <a:xfrm>
            <a:off x="5310182" y="3345420"/>
            <a:ext cx="617477" cy="369332"/>
          </a:xfrm>
          <a:prstGeom prst="rect">
            <a:avLst/>
          </a:prstGeom>
        </p:spPr>
        <p:txBody>
          <a:bodyPr wrap="none">
            <a:spAutoFit/>
          </a:bodyPr>
          <a:lstStyle/>
          <a:p>
            <a:r>
              <a:rPr lang="en-US" altLang="zh-CN" b="1" kern="0" dirty="0">
                <a:solidFill>
                  <a:schemeClr val="tx2"/>
                </a:solidFill>
                <a:sym typeface="Arial" panose="020B0604020202020204" pitchFamily="34" charset="0"/>
              </a:rPr>
              <a:t>7×7</a:t>
            </a:r>
            <a:endParaRPr lang="zh-CN" altLang="en-US" dirty="0"/>
          </a:p>
        </p:txBody>
      </p:sp>
      <p:pic>
        <p:nvPicPr>
          <p:cNvPr id="2054" name="Picture 6"/>
          <p:cNvPicPr>
            <a:picLocks noChangeAspect="1" noChangeArrowheads="1"/>
          </p:cNvPicPr>
          <p:nvPr/>
        </p:nvPicPr>
        <p:blipFill>
          <a:blip r:embed="rId5"/>
          <a:srcRect/>
          <a:stretch>
            <a:fillRect/>
          </a:stretch>
        </p:blipFill>
        <p:spPr bwMode="auto">
          <a:xfrm>
            <a:off x="523836" y="4714884"/>
            <a:ext cx="3643338" cy="1172977"/>
          </a:xfrm>
          <a:prstGeom prst="rect">
            <a:avLst/>
          </a:prstGeom>
          <a:noFill/>
          <a:ln w="9525">
            <a:noFill/>
            <a:miter lim="800000"/>
            <a:headEnd/>
            <a:tailEnd/>
          </a:ln>
          <a:effectLst/>
        </p:spPr>
      </p:pic>
      <p:pic>
        <p:nvPicPr>
          <p:cNvPr id="2055" name="Picture 7"/>
          <p:cNvPicPr>
            <a:picLocks noChangeAspect="1" noChangeArrowheads="1"/>
          </p:cNvPicPr>
          <p:nvPr/>
        </p:nvPicPr>
        <p:blipFill>
          <a:blip r:embed="rId6"/>
          <a:srcRect/>
          <a:stretch>
            <a:fillRect/>
          </a:stretch>
        </p:blipFill>
        <p:spPr bwMode="auto">
          <a:xfrm>
            <a:off x="4524364" y="4714884"/>
            <a:ext cx="2500330" cy="1152287"/>
          </a:xfrm>
          <a:prstGeom prst="rect">
            <a:avLst/>
          </a:prstGeom>
          <a:noFill/>
          <a:ln w="9525">
            <a:noFill/>
            <a:miter lim="800000"/>
            <a:headEnd/>
            <a:tailEnd/>
          </a:ln>
          <a:effectLst/>
        </p:spPr>
      </p:pic>
      <p:sp>
        <p:nvSpPr>
          <p:cNvPr id="18" name="矩形 17"/>
          <p:cNvSpPr/>
          <p:nvPr/>
        </p:nvSpPr>
        <p:spPr>
          <a:xfrm>
            <a:off x="2095472" y="5929330"/>
            <a:ext cx="909223" cy="369332"/>
          </a:xfrm>
          <a:prstGeom prst="rect">
            <a:avLst/>
          </a:prstGeom>
        </p:spPr>
        <p:txBody>
          <a:bodyPr wrap="none">
            <a:spAutoFit/>
          </a:bodyPr>
          <a:lstStyle/>
          <a:p>
            <a:r>
              <a:rPr lang="zh-CN" altLang="en-US" b="1" kern="0" dirty="0">
                <a:solidFill>
                  <a:schemeClr val="tx2"/>
                </a:solidFill>
                <a:sym typeface="Arial" panose="020B0604020202020204" pitchFamily="34" charset="0"/>
              </a:rPr>
              <a:t>步长</a:t>
            </a:r>
            <a:r>
              <a:rPr lang="en-US" altLang="zh-CN" b="1" kern="0" dirty="0">
                <a:solidFill>
                  <a:schemeClr val="tx2"/>
                </a:solidFill>
                <a:sym typeface="Arial" panose="020B0604020202020204" pitchFamily="34" charset="0"/>
              </a:rPr>
              <a:t>=1</a:t>
            </a:r>
            <a:endParaRPr lang="zh-CN" altLang="en-US" dirty="0"/>
          </a:p>
        </p:txBody>
      </p:sp>
      <p:sp>
        <p:nvSpPr>
          <p:cNvPr id="19" name="矩形 18"/>
          <p:cNvSpPr/>
          <p:nvPr/>
        </p:nvSpPr>
        <p:spPr>
          <a:xfrm>
            <a:off x="5381620" y="5929330"/>
            <a:ext cx="909223" cy="369332"/>
          </a:xfrm>
          <a:prstGeom prst="rect">
            <a:avLst/>
          </a:prstGeom>
        </p:spPr>
        <p:txBody>
          <a:bodyPr wrap="none">
            <a:spAutoFit/>
          </a:bodyPr>
          <a:lstStyle/>
          <a:p>
            <a:r>
              <a:rPr lang="zh-CN" altLang="en-US" b="1" kern="0" dirty="0">
                <a:solidFill>
                  <a:schemeClr val="tx2"/>
                </a:solidFill>
                <a:sym typeface="Arial" panose="020B0604020202020204" pitchFamily="34" charset="0"/>
              </a:rPr>
              <a:t>步长</a:t>
            </a:r>
            <a:r>
              <a:rPr lang="en-US" altLang="zh-CN" b="1" kern="0" dirty="0">
                <a:solidFill>
                  <a:schemeClr val="tx2"/>
                </a:solidFill>
                <a:sym typeface="Arial" panose="020B0604020202020204" pitchFamily="34" charset="0"/>
              </a:rPr>
              <a:t>=2</a:t>
            </a:r>
            <a:endParaRPr lang="zh-CN" altLang="en-US" dirty="0"/>
          </a:p>
        </p:txBody>
      </p:sp>
      <p:pic>
        <p:nvPicPr>
          <p:cNvPr id="2056" name="Picture 8"/>
          <p:cNvPicPr>
            <a:picLocks noChangeAspect="1" noChangeArrowheads="1"/>
          </p:cNvPicPr>
          <p:nvPr/>
        </p:nvPicPr>
        <p:blipFill>
          <a:blip r:embed="rId7"/>
          <a:srcRect/>
          <a:stretch>
            <a:fillRect/>
          </a:stretch>
        </p:blipFill>
        <p:spPr bwMode="auto">
          <a:xfrm>
            <a:off x="8453454" y="1928803"/>
            <a:ext cx="1785950" cy="1805468"/>
          </a:xfrm>
          <a:prstGeom prst="rect">
            <a:avLst/>
          </a:prstGeom>
          <a:noFill/>
          <a:ln w="9525">
            <a:noFill/>
            <a:miter lim="800000"/>
            <a:headEnd/>
            <a:tailEnd/>
          </a:ln>
          <a:effectLst/>
        </p:spPr>
      </p:pic>
      <p:pic>
        <p:nvPicPr>
          <p:cNvPr id="21" name="Picture 2"/>
          <p:cNvPicPr>
            <a:picLocks noChangeAspect="1" noChangeArrowheads="1"/>
          </p:cNvPicPr>
          <p:nvPr/>
        </p:nvPicPr>
        <p:blipFill>
          <a:blip r:embed="rId2"/>
          <a:srcRect/>
          <a:stretch>
            <a:fillRect/>
          </a:stretch>
        </p:blipFill>
        <p:spPr bwMode="auto">
          <a:xfrm>
            <a:off x="7596198" y="4049961"/>
            <a:ext cx="857256" cy="879237"/>
          </a:xfrm>
          <a:prstGeom prst="rect">
            <a:avLst/>
          </a:prstGeom>
          <a:noFill/>
          <a:ln w="9525">
            <a:noFill/>
            <a:miter lim="800000"/>
            <a:headEnd/>
            <a:tailEnd/>
          </a:ln>
          <a:effectLst/>
        </p:spPr>
      </p:pic>
      <p:pic>
        <p:nvPicPr>
          <p:cNvPr id="22" name="Picture 2"/>
          <p:cNvPicPr>
            <a:picLocks noChangeAspect="1" noChangeArrowheads="1"/>
          </p:cNvPicPr>
          <p:nvPr/>
        </p:nvPicPr>
        <p:blipFill>
          <a:blip r:embed="rId2"/>
          <a:srcRect/>
          <a:stretch>
            <a:fillRect/>
          </a:stretch>
        </p:blipFill>
        <p:spPr bwMode="auto">
          <a:xfrm>
            <a:off x="8667768" y="4049961"/>
            <a:ext cx="857256" cy="879237"/>
          </a:xfrm>
          <a:prstGeom prst="rect">
            <a:avLst/>
          </a:prstGeom>
          <a:noFill/>
          <a:ln w="9525">
            <a:noFill/>
            <a:miter lim="800000"/>
            <a:headEnd/>
            <a:tailEnd/>
          </a:ln>
          <a:effectLst/>
        </p:spPr>
      </p:pic>
      <p:pic>
        <p:nvPicPr>
          <p:cNvPr id="23" name="Picture 2"/>
          <p:cNvPicPr>
            <a:picLocks noChangeAspect="1" noChangeArrowheads="1"/>
          </p:cNvPicPr>
          <p:nvPr/>
        </p:nvPicPr>
        <p:blipFill>
          <a:blip r:embed="rId2"/>
          <a:srcRect/>
          <a:stretch>
            <a:fillRect/>
          </a:stretch>
        </p:blipFill>
        <p:spPr bwMode="auto">
          <a:xfrm>
            <a:off x="10525156" y="4049961"/>
            <a:ext cx="857256" cy="879237"/>
          </a:xfrm>
          <a:prstGeom prst="rect">
            <a:avLst/>
          </a:prstGeom>
          <a:noFill/>
          <a:ln w="9525">
            <a:noFill/>
            <a:miter lim="800000"/>
            <a:headEnd/>
            <a:tailEnd/>
          </a:ln>
          <a:effectLst/>
        </p:spPr>
      </p:pic>
      <p:pic>
        <p:nvPicPr>
          <p:cNvPr id="2057" name="Picture 9"/>
          <p:cNvPicPr>
            <a:picLocks noChangeAspect="1" noChangeArrowheads="1"/>
          </p:cNvPicPr>
          <p:nvPr/>
        </p:nvPicPr>
        <p:blipFill>
          <a:blip r:embed="rId8" cstate="print"/>
          <a:srcRect/>
          <a:stretch>
            <a:fillRect/>
          </a:stretch>
        </p:blipFill>
        <p:spPr bwMode="auto">
          <a:xfrm>
            <a:off x="7453322" y="5429264"/>
            <a:ext cx="1071570" cy="730755"/>
          </a:xfrm>
          <a:prstGeom prst="rect">
            <a:avLst/>
          </a:prstGeom>
          <a:noFill/>
          <a:ln w="9525">
            <a:noFill/>
            <a:miter lim="800000"/>
            <a:headEnd/>
            <a:tailEnd/>
          </a:ln>
          <a:effectLst/>
        </p:spPr>
      </p:pic>
      <p:pic>
        <p:nvPicPr>
          <p:cNvPr id="2058" name="Picture 10"/>
          <p:cNvPicPr>
            <a:picLocks noChangeAspect="1" noChangeArrowheads="1"/>
          </p:cNvPicPr>
          <p:nvPr/>
        </p:nvPicPr>
        <p:blipFill>
          <a:blip r:embed="rId9" cstate="print"/>
          <a:srcRect/>
          <a:stretch>
            <a:fillRect/>
          </a:stretch>
        </p:blipFill>
        <p:spPr bwMode="auto">
          <a:xfrm>
            <a:off x="8667768" y="5429264"/>
            <a:ext cx="1071570" cy="742093"/>
          </a:xfrm>
          <a:prstGeom prst="rect">
            <a:avLst/>
          </a:prstGeom>
          <a:noFill/>
          <a:ln w="9525">
            <a:noFill/>
            <a:miter lim="800000"/>
            <a:headEnd/>
            <a:tailEnd/>
          </a:ln>
          <a:effectLst/>
        </p:spPr>
      </p:pic>
      <p:pic>
        <p:nvPicPr>
          <p:cNvPr id="2059" name="Picture 11"/>
          <p:cNvPicPr>
            <a:picLocks noChangeAspect="1" noChangeArrowheads="1"/>
          </p:cNvPicPr>
          <p:nvPr/>
        </p:nvPicPr>
        <p:blipFill>
          <a:blip r:embed="rId10" cstate="print"/>
          <a:srcRect/>
          <a:stretch>
            <a:fillRect/>
          </a:stretch>
        </p:blipFill>
        <p:spPr bwMode="auto">
          <a:xfrm>
            <a:off x="10453718" y="5429264"/>
            <a:ext cx="1095340" cy="745568"/>
          </a:xfrm>
          <a:prstGeom prst="rect">
            <a:avLst/>
          </a:prstGeom>
          <a:noFill/>
          <a:ln w="9525">
            <a:noFill/>
            <a:miter lim="800000"/>
            <a:headEnd/>
            <a:tailEnd/>
          </a:ln>
          <a:effectLst/>
        </p:spPr>
      </p:pic>
      <p:cxnSp>
        <p:nvCxnSpPr>
          <p:cNvPr id="30" name="直接箭头连接符 29"/>
          <p:cNvCxnSpPr/>
          <p:nvPr/>
        </p:nvCxnSpPr>
        <p:spPr bwMode="auto">
          <a:xfrm rot="10800000" flipV="1">
            <a:off x="8167702" y="3786189"/>
            <a:ext cx="500066" cy="285751"/>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箭头连接符 32"/>
          <p:cNvCxnSpPr>
            <a:endCxn id="23" idx="0"/>
          </p:cNvCxnSpPr>
          <p:nvPr/>
        </p:nvCxnSpPr>
        <p:spPr bwMode="auto">
          <a:xfrm>
            <a:off x="10025090" y="3786190"/>
            <a:ext cx="928694" cy="263771"/>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直接箭头连接符 34"/>
          <p:cNvCxnSpPr>
            <a:endCxn id="22" idx="0"/>
          </p:cNvCxnSpPr>
          <p:nvPr/>
        </p:nvCxnSpPr>
        <p:spPr bwMode="auto">
          <a:xfrm rot="5400000">
            <a:off x="8964511" y="3918075"/>
            <a:ext cx="263771" cy="1588"/>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箭头连接符 37"/>
          <p:cNvCxnSpPr/>
          <p:nvPr/>
        </p:nvCxnSpPr>
        <p:spPr bwMode="auto">
          <a:xfrm rot="5400000">
            <a:off x="7811305" y="5142719"/>
            <a:ext cx="428630" cy="1588"/>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直接箭头连接符 39"/>
          <p:cNvCxnSpPr/>
          <p:nvPr/>
        </p:nvCxnSpPr>
        <p:spPr bwMode="auto">
          <a:xfrm rot="5400000">
            <a:off x="8882875" y="5142719"/>
            <a:ext cx="428630" cy="1588"/>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直接箭头连接符 40"/>
          <p:cNvCxnSpPr/>
          <p:nvPr/>
        </p:nvCxnSpPr>
        <p:spPr bwMode="auto">
          <a:xfrm rot="5400000">
            <a:off x="10740263" y="5142719"/>
            <a:ext cx="428630" cy="1588"/>
          </a:xfrm>
          <a:prstGeom prst="straightConnector1">
            <a:avLst/>
          </a:prstGeom>
          <a:solidFill>
            <a:schemeClr val="accent1"/>
          </a:solidFill>
          <a:ln w="3810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矩形 41"/>
          <p:cNvSpPr/>
          <p:nvPr/>
        </p:nvSpPr>
        <p:spPr>
          <a:xfrm>
            <a:off x="9719431" y="5572140"/>
            <a:ext cx="877163" cy="369332"/>
          </a:xfrm>
          <a:prstGeom prst="rect">
            <a:avLst/>
          </a:prstGeom>
        </p:spPr>
        <p:txBody>
          <a:bodyPr wrap="none">
            <a:spAutoFit/>
          </a:bodyPr>
          <a:lstStyle/>
          <a:p>
            <a:r>
              <a:rPr lang="zh-CN" altLang="en-US" dirty="0"/>
              <a:t>。。。</a:t>
            </a:r>
          </a:p>
        </p:txBody>
      </p:sp>
      <p:sp>
        <p:nvSpPr>
          <p:cNvPr id="43" name="矩形 42"/>
          <p:cNvSpPr/>
          <p:nvPr/>
        </p:nvSpPr>
        <p:spPr>
          <a:xfrm>
            <a:off x="9596462" y="4286256"/>
            <a:ext cx="877163" cy="369332"/>
          </a:xfrm>
          <a:prstGeom prst="rect">
            <a:avLst/>
          </a:prstGeom>
        </p:spPr>
        <p:txBody>
          <a:bodyPr wrap="none">
            <a:spAutoFit/>
          </a:bodyPr>
          <a:lstStyle/>
          <a:p>
            <a:r>
              <a:rPr lang="zh-CN" altLang="en-US" dirty="0"/>
              <a:t>。。。</a:t>
            </a:r>
          </a:p>
        </p:txBody>
      </p:sp>
      <p:sp>
        <p:nvSpPr>
          <p:cNvPr id="44" name="矩形 43"/>
          <p:cNvSpPr/>
          <p:nvPr/>
        </p:nvSpPr>
        <p:spPr bwMode="auto">
          <a:xfrm>
            <a:off x="7024694" y="1071546"/>
            <a:ext cx="4905452" cy="5214974"/>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45" name="矩形 44"/>
          <p:cNvSpPr/>
          <p:nvPr/>
        </p:nvSpPr>
        <p:spPr bwMode="auto">
          <a:xfrm>
            <a:off x="523836" y="1071546"/>
            <a:ext cx="6500858" cy="2857520"/>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46" name="矩形 45"/>
          <p:cNvSpPr/>
          <p:nvPr/>
        </p:nvSpPr>
        <p:spPr bwMode="auto">
          <a:xfrm>
            <a:off x="523836" y="3929066"/>
            <a:ext cx="6500858" cy="2357454"/>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3" name="矩形 2"/>
          <p:cNvSpPr/>
          <p:nvPr/>
        </p:nvSpPr>
        <p:spPr bwMode="auto">
          <a:xfrm>
            <a:off x="523875" y="4535805"/>
            <a:ext cx="3856990" cy="1750695"/>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6" name="矩形 5"/>
          <p:cNvSpPr/>
          <p:nvPr/>
        </p:nvSpPr>
        <p:spPr bwMode="auto">
          <a:xfrm>
            <a:off x="4381500" y="4535805"/>
            <a:ext cx="2643505" cy="1750695"/>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8" name="矩形 7"/>
          <p:cNvSpPr/>
          <p:nvPr/>
        </p:nvSpPr>
        <p:spPr>
          <a:xfrm>
            <a:off x="7390760" y="5000325"/>
            <a:ext cx="487680" cy="275590"/>
          </a:xfrm>
          <a:prstGeom prst="rect">
            <a:avLst/>
          </a:prstGeom>
        </p:spPr>
        <p:txBody>
          <a:bodyPr wrap="none">
            <a:spAutoFit/>
          </a:bodyPr>
          <a:lstStyle/>
          <a:p>
            <a:r>
              <a:rPr lang="zh-CN" sz="1200" b="1" kern="0" dirty="0">
                <a:solidFill>
                  <a:schemeClr val="tx2"/>
                </a:solidFill>
                <a:sym typeface="Arial" panose="020B0604020202020204" pitchFamily="34" charset="0"/>
              </a:rPr>
              <a:t>耳朵</a:t>
            </a:r>
          </a:p>
        </p:txBody>
      </p:sp>
      <p:sp>
        <p:nvSpPr>
          <p:cNvPr id="9" name="矩形 8"/>
          <p:cNvSpPr/>
          <p:nvPr/>
        </p:nvSpPr>
        <p:spPr>
          <a:xfrm>
            <a:off x="8524870" y="5040965"/>
            <a:ext cx="335280" cy="275590"/>
          </a:xfrm>
          <a:prstGeom prst="rect">
            <a:avLst/>
          </a:prstGeom>
        </p:spPr>
        <p:txBody>
          <a:bodyPr wrap="none">
            <a:spAutoFit/>
          </a:bodyPr>
          <a:lstStyle/>
          <a:p>
            <a:r>
              <a:rPr lang="zh-CN" sz="1200" b="1" kern="0" dirty="0">
                <a:solidFill>
                  <a:schemeClr val="tx2"/>
                </a:solidFill>
                <a:sym typeface="Arial" panose="020B0604020202020204" pitchFamily="34" charset="0"/>
              </a:rPr>
              <a:t>腿</a:t>
            </a:r>
          </a:p>
        </p:txBody>
      </p:sp>
      <p:sp>
        <p:nvSpPr>
          <p:cNvPr id="13" name="矩形 12"/>
          <p:cNvSpPr/>
          <p:nvPr/>
        </p:nvSpPr>
        <p:spPr>
          <a:xfrm>
            <a:off x="10454000" y="5041600"/>
            <a:ext cx="487680" cy="275590"/>
          </a:xfrm>
          <a:prstGeom prst="rect">
            <a:avLst/>
          </a:prstGeom>
        </p:spPr>
        <p:txBody>
          <a:bodyPr wrap="none">
            <a:spAutoFit/>
          </a:bodyPr>
          <a:lstStyle/>
          <a:p>
            <a:r>
              <a:rPr lang="zh-CN" sz="1200" b="1" kern="0" dirty="0">
                <a:solidFill>
                  <a:schemeClr val="tx2"/>
                </a:solidFill>
                <a:sym typeface="Arial" panose="020B0604020202020204" pitchFamily="34" charset="0"/>
              </a:rPr>
              <a:t>草地</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16</a:t>
            </a:fld>
            <a:endParaRPr lang="zh-CN" altLang="en-US">
              <a:solidFill>
                <a:prstClr val="black"/>
              </a:solidFill>
            </a:endParaRPr>
          </a:p>
        </p:txBody>
      </p:sp>
      <p:sp>
        <p:nvSpPr>
          <p:cNvPr id="3" name="标题 1"/>
          <p:cNvSpPr>
            <a:spLocks noGrp="1"/>
          </p:cNvSpPr>
          <p:nvPr/>
        </p:nvSpPr>
        <p:spPr>
          <a:xfrm>
            <a:off x="431801" y="260350"/>
            <a:ext cx="9215967" cy="609600"/>
          </a:xfrm>
          <a:prstGeom prst="rect">
            <a:avLst/>
          </a:prstGeom>
          <a:noFill/>
          <a:ln>
            <a:noFill/>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r>
              <a:rPr lang="zh-CN" altLang="en-US" dirty="0"/>
              <a:t>池化</a:t>
            </a:r>
          </a:p>
        </p:txBody>
      </p:sp>
      <p:sp>
        <p:nvSpPr>
          <p:cNvPr id="4" name="灯片编号占位符 2"/>
          <p:cNvSpPr>
            <a:spLocks noGrp="1"/>
          </p:cNvSpPr>
          <p:nvPr/>
        </p:nvSpPr>
        <p:spPr>
          <a:xfrm>
            <a:off x="4722284" y="6604000"/>
            <a:ext cx="2844800" cy="304800"/>
          </a:xfrm>
          <a:prstGeom prst="rect">
            <a:avLst/>
          </a:prstGeom>
          <a:noFill/>
          <a:ln>
            <a:noFill/>
          </a:ln>
          <a:effectLst/>
        </p:spPr>
        <p:txBody>
          <a:bodyPr vert="horz" wrap="square" lIns="91440" tIns="45720" rIns="91440" bIns="45720" numCol="1" anchor="t" anchorCtr="0" compatLnSpc="1"/>
          <a:lstStyle>
            <a:defPPr>
              <a:defRPr lang="zh-CN"/>
            </a:defPPr>
            <a:lvl1pPr marL="0" algn="ctr" defTabSz="914400" rtl="0" eaLnBrk="1" latinLnBrk="0" hangingPunct="1">
              <a:defRPr sz="1000" kern="1200">
                <a:solidFill>
                  <a:schemeClr val="tx1"/>
                </a:solidFill>
                <a:effectLst>
                  <a:outerShdw blurRad="38100" dist="38100" dir="2700000" algn="tl">
                    <a:srgbClr val="C0C0C0"/>
                  </a:outerShdw>
                </a:effectLst>
                <a:latin typeface="+mn-lt"/>
                <a:ea typeface="굴림" pitchFamily="50" charset="-127"/>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t>16</a:t>
            </a:fld>
            <a:endParaRPr lang="zh-CN" altLang="en-US">
              <a:solidFill>
                <a:prstClr val="black"/>
              </a:solidFill>
            </a:endParaRPr>
          </a:p>
        </p:txBody>
      </p:sp>
      <p:sp>
        <p:nvSpPr>
          <p:cNvPr id="10" name="矩形 9"/>
          <p:cNvSpPr/>
          <p:nvPr/>
        </p:nvSpPr>
        <p:spPr>
          <a:xfrm>
            <a:off x="309522" y="1214422"/>
            <a:ext cx="11430080" cy="923330"/>
          </a:xfrm>
          <a:prstGeom prst="rect">
            <a:avLst/>
          </a:prstGeom>
        </p:spPr>
        <p:txBody>
          <a:bodyPr wrap="square">
            <a:spAutoFit/>
          </a:bodyPr>
          <a:lstStyle/>
          <a:p>
            <a:r>
              <a:rPr lang="zh-CN" altLang="en-US" b="1" dirty="0"/>
              <a:t>池化（</a:t>
            </a:r>
            <a:r>
              <a:rPr lang="en-US" b="1" dirty="0"/>
              <a:t>pooling）：</a:t>
            </a:r>
            <a:r>
              <a:rPr lang="zh-CN" altLang="en-US" dirty="0"/>
              <a:t>池化也称下采样，其作用就是缩小特征图的尺寸，减少计算量。池化的原理是可以用某一图像区域子块的统计信息包含了该子块全局信息。池化操作主要有最大池化、平均池化、随机池化、</a:t>
            </a:r>
            <a:r>
              <a:rPr lang="en-US" altLang="zh-CN" dirty="0"/>
              <a:t>L2</a:t>
            </a:r>
            <a:r>
              <a:rPr lang="zh-CN" altLang="en-US" dirty="0"/>
              <a:t>范数池化、</a:t>
            </a:r>
            <a:r>
              <a:rPr lang="en-US" altLang="zh-CN" dirty="0"/>
              <a:t>K-max</a:t>
            </a:r>
            <a:r>
              <a:rPr lang="zh-CN" altLang="en-US" dirty="0"/>
              <a:t>池化和全局平均池化等。</a:t>
            </a:r>
            <a:r>
              <a:rPr lang="en-US" altLang="zh-CN" dirty="0"/>
              <a:t>CNN</a:t>
            </a:r>
            <a:r>
              <a:rPr lang="zh-CN" altLang="en-US" dirty="0"/>
              <a:t>常用</a:t>
            </a:r>
            <a:r>
              <a:rPr lang="en-US" altLang="zh-CN" dirty="0"/>
              <a:t>2×2</a:t>
            </a:r>
            <a:r>
              <a:rPr lang="zh-CN" altLang="en-US" dirty="0"/>
              <a:t>区域进行池化。</a:t>
            </a:r>
            <a:endParaRPr lang="zh-CN" altLang="en-US" b="1" dirty="0"/>
          </a:p>
        </p:txBody>
      </p:sp>
      <p:pic>
        <p:nvPicPr>
          <p:cNvPr id="33793" name="Picture 1"/>
          <p:cNvPicPr>
            <a:picLocks noChangeAspect="1" noChangeArrowheads="1"/>
          </p:cNvPicPr>
          <p:nvPr/>
        </p:nvPicPr>
        <p:blipFill>
          <a:blip r:embed="rId2"/>
          <a:srcRect/>
          <a:stretch>
            <a:fillRect/>
          </a:stretch>
        </p:blipFill>
        <p:spPr bwMode="auto">
          <a:xfrm>
            <a:off x="309522" y="2428868"/>
            <a:ext cx="6210300" cy="2371725"/>
          </a:xfrm>
          <a:prstGeom prst="rect">
            <a:avLst/>
          </a:prstGeom>
          <a:noFill/>
          <a:ln w="9525">
            <a:noFill/>
            <a:miter lim="800000"/>
            <a:headEnd/>
            <a:tailEnd/>
          </a:ln>
          <a:effectLst/>
        </p:spPr>
      </p:pic>
      <p:pic>
        <p:nvPicPr>
          <p:cNvPr id="33794" name="Picture 2"/>
          <p:cNvPicPr>
            <a:picLocks noChangeAspect="1" noChangeArrowheads="1"/>
          </p:cNvPicPr>
          <p:nvPr/>
        </p:nvPicPr>
        <p:blipFill>
          <a:blip r:embed="rId3"/>
          <a:srcRect/>
          <a:stretch>
            <a:fillRect/>
          </a:stretch>
        </p:blipFill>
        <p:spPr bwMode="auto">
          <a:xfrm>
            <a:off x="7381885" y="1857365"/>
            <a:ext cx="3929090" cy="2953592"/>
          </a:xfrm>
          <a:prstGeom prst="rect">
            <a:avLst/>
          </a:prstGeom>
          <a:noFill/>
          <a:ln w="9525">
            <a:noFill/>
            <a:miter lim="800000"/>
            <a:headEnd/>
            <a:tailEnd/>
          </a:ln>
          <a:effectLst/>
        </p:spPr>
      </p:pic>
      <p:pic>
        <p:nvPicPr>
          <p:cNvPr id="33795" name="Picture 3"/>
          <p:cNvPicPr>
            <a:picLocks noChangeAspect="1" noChangeArrowheads="1"/>
          </p:cNvPicPr>
          <p:nvPr/>
        </p:nvPicPr>
        <p:blipFill>
          <a:blip r:embed="rId4"/>
          <a:srcRect/>
          <a:stretch>
            <a:fillRect/>
          </a:stretch>
        </p:blipFill>
        <p:spPr bwMode="auto">
          <a:xfrm>
            <a:off x="2238348" y="5000636"/>
            <a:ext cx="7210425" cy="1228725"/>
          </a:xfrm>
          <a:prstGeom prst="rect">
            <a:avLst/>
          </a:prstGeom>
          <a:noFill/>
          <a:ln w="9525">
            <a:noFill/>
            <a:miter lim="800000"/>
            <a:headEnd/>
            <a:tailEnd/>
          </a:ln>
          <a:effectLst/>
        </p:spPr>
      </p:pic>
      <p:cxnSp>
        <p:nvCxnSpPr>
          <p:cNvPr id="12" name="直接箭头连接符 11"/>
          <p:cNvCxnSpPr/>
          <p:nvPr/>
        </p:nvCxnSpPr>
        <p:spPr bwMode="auto">
          <a:xfrm rot="10800000" flipV="1">
            <a:off x="3738546" y="2857496"/>
            <a:ext cx="3643338" cy="2214578"/>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箭头连接符 14"/>
          <p:cNvCxnSpPr/>
          <p:nvPr/>
        </p:nvCxnSpPr>
        <p:spPr bwMode="auto">
          <a:xfrm rot="10800000" flipV="1">
            <a:off x="6238876" y="2928934"/>
            <a:ext cx="2857520" cy="2214578"/>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箭头连接符 15"/>
          <p:cNvCxnSpPr/>
          <p:nvPr/>
        </p:nvCxnSpPr>
        <p:spPr bwMode="auto">
          <a:xfrm rot="10800000" flipV="1">
            <a:off x="8024826" y="2857496"/>
            <a:ext cx="2500330" cy="2214578"/>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矩形 12"/>
          <p:cNvSpPr/>
          <p:nvPr/>
        </p:nvSpPr>
        <p:spPr>
          <a:xfrm>
            <a:off x="9096370" y="4652345"/>
            <a:ext cx="661035" cy="275590"/>
          </a:xfrm>
          <a:prstGeom prst="rect">
            <a:avLst/>
          </a:prstGeom>
        </p:spPr>
        <p:txBody>
          <a:bodyPr wrap="none">
            <a:spAutoFit/>
          </a:bodyPr>
          <a:lstStyle/>
          <a:p>
            <a:r>
              <a:rPr lang="zh-CN" sz="1200" b="1" kern="0" dirty="0">
                <a:solidFill>
                  <a:schemeClr val="tx2"/>
                </a:solidFill>
                <a:sym typeface="Arial" panose="020B0604020202020204" pitchFamily="34" charset="0"/>
              </a:rPr>
              <a:t>步长</a:t>
            </a:r>
            <a:r>
              <a:rPr lang="en-US" altLang="zh-CN" sz="1200" b="1" kern="0" dirty="0">
                <a:solidFill>
                  <a:schemeClr val="tx2"/>
                </a:solidFill>
                <a:sym typeface="Arial" panose="020B0604020202020204" pitchFamily="34" charset="0"/>
              </a:rPr>
              <a:t>=2</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17</a:t>
            </a:fld>
            <a:endParaRPr lang="zh-CN" altLang="en-US">
              <a:solidFill>
                <a:prstClr val="black"/>
              </a:solidFill>
            </a:endParaRPr>
          </a:p>
        </p:txBody>
      </p:sp>
      <p:sp>
        <p:nvSpPr>
          <p:cNvPr id="4" name="矩形 3"/>
          <p:cNvSpPr/>
          <p:nvPr/>
        </p:nvSpPr>
        <p:spPr>
          <a:xfrm>
            <a:off x="309522" y="3869357"/>
            <a:ext cx="11430080" cy="369332"/>
          </a:xfrm>
          <a:prstGeom prst="rect">
            <a:avLst/>
          </a:prstGeom>
        </p:spPr>
        <p:txBody>
          <a:bodyPr wrap="square">
            <a:spAutoFit/>
          </a:bodyPr>
          <a:lstStyle/>
          <a:p>
            <a:r>
              <a:rPr lang="zh-CN" altLang="en-US" b="1" dirty="0"/>
              <a:t>层次特征学习</a:t>
            </a:r>
            <a:r>
              <a:rPr lang="en-US" b="1" dirty="0"/>
              <a:t>：</a:t>
            </a:r>
            <a:r>
              <a:rPr lang="zh-CN" altLang="en-US" dirty="0"/>
              <a:t>深度神经网络之所以如此强大，一个很重要的原因在于它可以通过</a:t>
            </a:r>
            <a:r>
              <a:rPr lang="zh-CN" altLang="en-US" dirty="0">
                <a:solidFill>
                  <a:srgbClr val="C00000"/>
                </a:solidFill>
              </a:rPr>
              <a:t>层次性处理</a:t>
            </a:r>
            <a:r>
              <a:rPr lang="zh-CN" altLang="en-US" dirty="0"/>
              <a:t>逐渐提取</a:t>
            </a:r>
            <a:r>
              <a:rPr lang="zh-CN" altLang="en-US" dirty="0">
                <a:solidFill>
                  <a:srgbClr val="C00000"/>
                </a:solidFill>
              </a:rPr>
              <a:t>抽象特征</a:t>
            </a:r>
            <a:endParaRPr lang="zh-CN" altLang="en-US" b="1" dirty="0"/>
          </a:p>
        </p:txBody>
      </p:sp>
      <p:pic>
        <p:nvPicPr>
          <p:cNvPr id="5" name="Picture 2" descr="10.1 Learned Features | Interpretable Machine Learni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1224" y="4226547"/>
            <a:ext cx="6665119" cy="1785938"/>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3167042" y="5869621"/>
            <a:ext cx="5072098" cy="369332"/>
          </a:xfrm>
          <a:prstGeom prst="rect">
            <a:avLst/>
          </a:prstGeom>
        </p:spPr>
        <p:txBody>
          <a:bodyPr wrap="square">
            <a:spAutoFit/>
          </a:bodyPr>
          <a:lstStyle/>
          <a:p>
            <a:r>
              <a:rPr lang="zh-CN" altLang="en-US" b="1" dirty="0"/>
              <a:t>随着层次的深入，低级特征逐渐向高级特征进化</a:t>
            </a:r>
          </a:p>
        </p:txBody>
      </p:sp>
      <p:sp>
        <p:nvSpPr>
          <p:cNvPr id="38" name="矩形 37"/>
          <p:cNvSpPr/>
          <p:nvPr/>
        </p:nvSpPr>
        <p:spPr>
          <a:xfrm>
            <a:off x="238084" y="1558298"/>
            <a:ext cx="11430080" cy="646331"/>
          </a:xfrm>
          <a:prstGeom prst="rect">
            <a:avLst/>
          </a:prstGeom>
        </p:spPr>
        <p:txBody>
          <a:bodyPr wrap="square">
            <a:spAutoFit/>
          </a:bodyPr>
          <a:lstStyle/>
          <a:p>
            <a:r>
              <a:rPr lang="zh-CN" altLang="en-US" b="1" dirty="0"/>
              <a:t>独热码（</a:t>
            </a:r>
            <a:r>
              <a:rPr lang="en-US" altLang="zh-CN" b="1" dirty="0"/>
              <a:t>One-Hot code</a:t>
            </a:r>
            <a:r>
              <a:rPr lang="zh-CN" altLang="en-US" b="1" dirty="0"/>
              <a:t>）</a:t>
            </a:r>
            <a:r>
              <a:rPr lang="en-US" b="1" dirty="0"/>
              <a:t>：</a:t>
            </a:r>
            <a:r>
              <a:rPr lang="zh-CN" altLang="en-US" dirty="0"/>
              <a:t>在分类问题中，我们不能将不同的分类用</a:t>
            </a:r>
            <a:r>
              <a:rPr lang="en-US" altLang="zh-CN" dirty="0"/>
              <a:t>1,2,3</a:t>
            </a:r>
            <a:r>
              <a:rPr lang="zh-CN" altLang="en-US" dirty="0"/>
              <a:t>，</a:t>
            </a:r>
            <a:r>
              <a:rPr lang="en-US" altLang="zh-CN" dirty="0"/>
              <a:t>……</a:t>
            </a:r>
            <a:r>
              <a:rPr lang="zh-CN" altLang="en-US" dirty="0"/>
              <a:t>这种有序的数字来表示，只能通过</a:t>
            </a:r>
            <a:r>
              <a:rPr lang="zh-CN" altLang="en-US" b="1" dirty="0">
                <a:solidFill>
                  <a:srgbClr val="FF0000"/>
                </a:solidFill>
              </a:rPr>
              <a:t>独热码</a:t>
            </a:r>
            <a:r>
              <a:rPr lang="zh-CN" altLang="en-US" dirty="0"/>
              <a:t>这样的向量矩阵来进行编码，供计算机识别计算，并用所在索引位置的概率值来预测最终的分类结果</a:t>
            </a:r>
          </a:p>
        </p:txBody>
      </p:sp>
      <p:pic>
        <p:nvPicPr>
          <p:cNvPr id="32772" name="Picture 4"/>
          <p:cNvPicPr>
            <a:picLocks noChangeAspect="1" noChangeArrowheads="1"/>
          </p:cNvPicPr>
          <p:nvPr/>
        </p:nvPicPr>
        <p:blipFill>
          <a:blip r:embed="rId3"/>
          <a:srcRect/>
          <a:stretch>
            <a:fillRect/>
          </a:stretch>
        </p:blipFill>
        <p:spPr bwMode="auto">
          <a:xfrm>
            <a:off x="1381092" y="2272678"/>
            <a:ext cx="9788838" cy="857256"/>
          </a:xfrm>
          <a:prstGeom prst="rect">
            <a:avLst/>
          </a:prstGeom>
          <a:noFill/>
          <a:ln w="9525">
            <a:noFill/>
            <a:miter lim="800000"/>
            <a:headEnd/>
            <a:tailEnd/>
          </a:ln>
          <a:effectLst/>
        </p:spPr>
      </p:pic>
      <p:sp>
        <p:nvSpPr>
          <p:cNvPr id="16" name="矩形 15"/>
          <p:cNvSpPr/>
          <p:nvPr/>
        </p:nvSpPr>
        <p:spPr>
          <a:xfrm>
            <a:off x="3452794" y="3058496"/>
            <a:ext cx="1415772" cy="369332"/>
          </a:xfrm>
          <a:prstGeom prst="rect">
            <a:avLst/>
          </a:prstGeom>
        </p:spPr>
        <p:txBody>
          <a:bodyPr wrap="none">
            <a:spAutoFit/>
          </a:bodyPr>
          <a:lstStyle/>
          <a:p>
            <a:r>
              <a:rPr lang="zh-CN" altLang="en-US" b="1" dirty="0"/>
              <a:t>独热码</a:t>
            </a:r>
            <a:r>
              <a:rPr lang="en-US" altLang="zh-CN" b="1" dirty="0"/>
              <a:t>-</a:t>
            </a:r>
            <a:r>
              <a:rPr lang="zh-CN" altLang="en-US" b="1" dirty="0"/>
              <a:t>编码</a:t>
            </a:r>
            <a:endParaRPr lang="zh-CN" altLang="en-US" dirty="0"/>
          </a:p>
        </p:txBody>
      </p:sp>
      <p:sp>
        <p:nvSpPr>
          <p:cNvPr id="17" name="矩形 16"/>
          <p:cNvSpPr/>
          <p:nvPr/>
        </p:nvSpPr>
        <p:spPr>
          <a:xfrm>
            <a:off x="8024826" y="3058496"/>
            <a:ext cx="2031325" cy="369332"/>
          </a:xfrm>
          <a:prstGeom prst="rect">
            <a:avLst/>
          </a:prstGeom>
        </p:spPr>
        <p:txBody>
          <a:bodyPr wrap="none">
            <a:spAutoFit/>
          </a:bodyPr>
          <a:lstStyle/>
          <a:p>
            <a:r>
              <a:rPr lang="zh-CN" altLang="en-US" dirty="0"/>
              <a:t>前馈网络运算结果</a:t>
            </a:r>
          </a:p>
        </p:txBody>
      </p:sp>
      <p:sp>
        <p:nvSpPr>
          <p:cNvPr id="3" name="标题 1"/>
          <p:cNvSpPr>
            <a:spLocks noGrp="1"/>
          </p:cNvSpPr>
          <p:nvPr/>
        </p:nvSpPr>
        <p:spPr>
          <a:xfrm>
            <a:off x="431801" y="260350"/>
            <a:ext cx="9215967" cy="609600"/>
          </a:xfrm>
          <a:prstGeom prst="rect">
            <a:avLst/>
          </a:prstGeom>
          <a:noFill/>
          <a:ln>
            <a:noFill/>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r>
              <a:rPr lang="en-US" altLang="zh-CN" dirty="0"/>
              <a:t>CNN</a:t>
            </a:r>
            <a:r>
              <a:rPr lang="zh-CN" altLang="en-US" dirty="0"/>
              <a:t>的本质</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1" name="Picture 3"/>
          <p:cNvPicPr>
            <a:picLocks noChangeAspect="1" noChangeArrowheads="1"/>
          </p:cNvPicPr>
          <p:nvPr/>
        </p:nvPicPr>
        <p:blipFill>
          <a:blip r:embed="rId2"/>
          <a:srcRect/>
          <a:stretch>
            <a:fillRect/>
          </a:stretch>
        </p:blipFill>
        <p:spPr bwMode="auto">
          <a:xfrm>
            <a:off x="1271270" y="3413125"/>
            <a:ext cx="10106025" cy="3105785"/>
          </a:xfrm>
          <a:prstGeom prst="rect">
            <a:avLst/>
          </a:prstGeom>
          <a:noFill/>
          <a:ln w="9525">
            <a:noFill/>
            <a:miter lim="800000"/>
            <a:headEnd/>
            <a:tailEnd/>
          </a:ln>
          <a:effectLst/>
        </p:spPr>
      </p:pic>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18</a:t>
            </a:fld>
            <a:endParaRPr lang="zh-CN" altLang="en-US">
              <a:solidFill>
                <a:prstClr val="black"/>
              </a:solidFill>
            </a:endParaRPr>
          </a:p>
        </p:txBody>
      </p:sp>
      <p:pic>
        <p:nvPicPr>
          <p:cNvPr id="3" name="图片 2"/>
          <p:cNvPicPr>
            <a:picLocks noChangeAspect="1"/>
          </p:cNvPicPr>
          <p:nvPr/>
        </p:nvPicPr>
        <p:blipFill>
          <a:blip r:embed="rId3"/>
          <a:stretch>
            <a:fillRect/>
          </a:stretch>
        </p:blipFill>
        <p:spPr>
          <a:xfrm>
            <a:off x="1558925" y="979805"/>
            <a:ext cx="8672830" cy="2449195"/>
          </a:xfrm>
          <a:prstGeom prst="rect">
            <a:avLst/>
          </a:prstGeom>
        </p:spPr>
      </p:pic>
      <p:sp>
        <p:nvSpPr>
          <p:cNvPr id="4" name="标题 1"/>
          <p:cNvSpPr>
            <a:spLocks noGrp="1"/>
          </p:cNvSpPr>
          <p:nvPr/>
        </p:nvSpPr>
        <p:spPr>
          <a:xfrm>
            <a:off x="431801" y="260350"/>
            <a:ext cx="9215967" cy="609600"/>
          </a:xfrm>
          <a:prstGeom prst="rect">
            <a:avLst/>
          </a:prstGeom>
          <a:noFill/>
          <a:ln>
            <a:noFill/>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r>
              <a:rPr lang="en-US" altLang="zh-CN" dirty="0"/>
              <a:t>CNN</a:t>
            </a:r>
            <a:r>
              <a:rPr lang="zh-CN" altLang="en-US" dirty="0"/>
              <a:t>的拓扑结构</a:t>
            </a:r>
          </a:p>
        </p:txBody>
      </p:sp>
      <p:sp>
        <p:nvSpPr>
          <p:cNvPr id="16" name="矩形 15"/>
          <p:cNvSpPr/>
          <p:nvPr/>
        </p:nvSpPr>
        <p:spPr>
          <a:xfrm>
            <a:off x="2567604" y="6092526"/>
            <a:ext cx="1033780" cy="368300"/>
          </a:xfrm>
          <a:prstGeom prst="rect">
            <a:avLst/>
          </a:prstGeom>
        </p:spPr>
        <p:txBody>
          <a:bodyPr wrap="none">
            <a:spAutoFit/>
          </a:bodyPr>
          <a:lstStyle/>
          <a:p>
            <a:r>
              <a:rPr lang="en-US" b="1" dirty="0"/>
              <a:t>AlexNet</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19</a:t>
            </a:fld>
            <a:endParaRPr lang="zh-CN" altLang="en-US">
              <a:solidFill>
                <a:prstClr val="black"/>
              </a:solidFill>
            </a:endParaRPr>
          </a:p>
        </p:txBody>
      </p:sp>
      <p:sp>
        <p:nvSpPr>
          <p:cNvPr id="3" name="标题 1"/>
          <p:cNvSpPr>
            <a:spLocks noGrp="1"/>
          </p:cNvSpPr>
          <p:nvPr/>
        </p:nvSpPr>
        <p:spPr>
          <a:xfrm>
            <a:off x="431801" y="260350"/>
            <a:ext cx="9215967" cy="609600"/>
          </a:xfrm>
          <a:prstGeom prst="rect">
            <a:avLst/>
          </a:prstGeom>
          <a:noFill/>
          <a:ln>
            <a:noFill/>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r>
              <a:rPr lang="en-US" altLang="zh-CN" dirty="0" err="1"/>
              <a:t>AlexNet</a:t>
            </a:r>
            <a:endParaRPr lang="zh-CN" altLang="en-US" dirty="0"/>
          </a:p>
        </p:txBody>
      </p:sp>
      <p:pic>
        <p:nvPicPr>
          <p:cNvPr id="12290" name="Picture 2"/>
          <p:cNvPicPr>
            <a:picLocks noChangeAspect="1" noChangeArrowheads="1"/>
          </p:cNvPicPr>
          <p:nvPr/>
        </p:nvPicPr>
        <p:blipFill>
          <a:blip r:embed="rId2"/>
          <a:srcRect/>
          <a:stretch>
            <a:fillRect/>
          </a:stretch>
        </p:blipFill>
        <p:spPr bwMode="auto">
          <a:xfrm>
            <a:off x="478790" y="1052195"/>
            <a:ext cx="5930265" cy="5028565"/>
          </a:xfrm>
          <a:prstGeom prst="rect">
            <a:avLst/>
          </a:prstGeom>
          <a:noFill/>
          <a:ln w="9525">
            <a:noFill/>
            <a:miter lim="800000"/>
            <a:headEnd/>
            <a:tailEnd/>
          </a:ln>
          <a:effectLst/>
        </p:spPr>
      </p:pic>
      <p:pic>
        <p:nvPicPr>
          <p:cNvPr id="12291" name="Picture 3"/>
          <p:cNvPicPr>
            <a:picLocks noChangeAspect="1" noChangeArrowheads="1"/>
          </p:cNvPicPr>
          <p:nvPr/>
        </p:nvPicPr>
        <p:blipFill>
          <a:blip r:embed="rId3"/>
          <a:srcRect/>
          <a:stretch>
            <a:fillRect/>
          </a:stretch>
        </p:blipFill>
        <p:spPr bwMode="auto">
          <a:xfrm>
            <a:off x="6810380" y="1142984"/>
            <a:ext cx="5282969" cy="2214578"/>
          </a:xfrm>
          <a:prstGeom prst="rect">
            <a:avLst/>
          </a:prstGeom>
          <a:noFill/>
          <a:ln w="9525">
            <a:noFill/>
            <a:miter lim="800000"/>
            <a:headEnd/>
            <a:tailEnd/>
          </a:ln>
          <a:effectLst/>
        </p:spPr>
      </p:pic>
      <p:pic>
        <p:nvPicPr>
          <p:cNvPr id="7" name="Picture 2"/>
          <p:cNvPicPr>
            <a:picLocks noChangeAspect="1" noChangeArrowheads="1"/>
          </p:cNvPicPr>
          <p:nvPr/>
        </p:nvPicPr>
        <p:blipFill>
          <a:blip r:embed="rId4"/>
          <a:srcRect/>
          <a:stretch>
            <a:fillRect/>
          </a:stretch>
        </p:blipFill>
        <p:spPr bwMode="auto">
          <a:xfrm>
            <a:off x="8167702" y="3571876"/>
            <a:ext cx="3286148" cy="2470277"/>
          </a:xfrm>
          <a:prstGeom prst="rect">
            <a:avLst/>
          </a:prstGeom>
          <a:noFill/>
          <a:ln w="9525">
            <a:noFill/>
            <a:miter lim="800000"/>
            <a:headEnd/>
            <a:tailEnd/>
          </a:ln>
          <a:effectLst/>
        </p:spPr>
      </p:pic>
      <p:sp>
        <p:nvSpPr>
          <p:cNvPr id="8" name="矩形 7"/>
          <p:cNvSpPr/>
          <p:nvPr/>
        </p:nvSpPr>
        <p:spPr>
          <a:xfrm>
            <a:off x="9024958" y="6000768"/>
            <a:ext cx="1643074" cy="338554"/>
          </a:xfrm>
          <a:prstGeom prst="rect">
            <a:avLst/>
          </a:prstGeom>
          <a:ln w="3175">
            <a:noFill/>
          </a:ln>
        </p:spPr>
        <p:txBody>
          <a:bodyPr wrap="square">
            <a:spAutoFit/>
          </a:bodyPr>
          <a:lstStyle/>
          <a:p>
            <a:r>
              <a:rPr lang="zh-CN" altLang="en-US" sz="1600" b="1" dirty="0"/>
              <a:t>步长</a:t>
            </a:r>
            <a:r>
              <a:rPr lang="en-US" altLang="zh-CN" sz="1600" b="1" dirty="0"/>
              <a:t>=2</a:t>
            </a:r>
            <a:r>
              <a:rPr lang="zh-CN" altLang="en-US" sz="1600" b="1" dirty="0"/>
              <a:t>的池化</a:t>
            </a:r>
          </a:p>
        </p:txBody>
      </p:sp>
      <p:sp>
        <p:nvSpPr>
          <p:cNvPr id="5" name="矩形 4"/>
          <p:cNvSpPr/>
          <p:nvPr/>
        </p:nvSpPr>
        <p:spPr>
          <a:xfrm>
            <a:off x="2279015" y="6165215"/>
            <a:ext cx="1952625" cy="337185"/>
          </a:xfrm>
          <a:prstGeom prst="rect">
            <a:avLst/>
          </a:prstGeom>
          <a:ln w="3175">
            <a:noFill/>
          </a:ln>
        </p:spPr>
        <p:txBody>
          <a:bodyPr wrap="square">
            <a:spAutoFit/>
          </a:bodyPr>
          <a:lstStyle/>
          <a:p>
            <a:r>
              <a:rPr lang="zh-CN" sz="1600" b="1" dirty="0"/>
              <a:t>卷积运算后的形状？</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2</a:t>
            </a:fld>
            <a:endParaRPr lang="zh-CN" altLang="en-US">
              <a:solidFill>
                <a:prstClr val="black"/>
              </a:solidFill>
            </a:endParaRPr>
          </a:p>
        </p:txBody>
      </p:sp>
      <p:pic>
        <p:nvPicPr>
          <p:cNvPr id="3" name="图片 2"/>
          <p:cNvPicPr>
            <a:picLocks noChangeAspect="1"/>
          </p:cNvPicPr>
          <p:nvPr/>
        </p:nvPicPr>
        <p:blipFill>
          <a:blip r:embed="rId2"/>
          <a:stretch>
            <a:fillRect/>
          </a:stretch>
        </p:blipFill>
        <p:spPr>
          <a:xfrm>
            <a:off x="4226560" y="1699895"/>
            <a:ext cx="844550" cy="673100"/>
          </a:xfrm>
          <a:prstGeom prst="rect">
            <a:avLst/>
          </a:prstGeom>
        </p:spPr>
      </p:pic>
      <p:pic>
        <p:nvPicPr>
          <p:cNvPr id="4" name="图片 3"/>
          <p:cNvPicPr>
            <a:picLocks noChangeAspect="1"/>
          </p:cNvPicPr>
          <p:nvPr/>
        </p:nvPicPr>
        <p:blipFill>
          <a:blip r:embed="rId2"/>
          <a:stretch>
            <a:fillRect/>
          </a:stretch>
        </p:blipFill>
        <p:spPr>
          <a:xfrm>
            <a:off x="5450840" y="1699895"/>
            <a:ext cx="844550" cy="673100"/>
          </a:xfrm>
          <a:prstGeom prst="rect">
            <a:avLst/>
          </a:prstGeom>
        </p:spPr>
      </p:pic>
      <p:pic>
        <p:nvPicPr>
          <p:cNvPr id="5" name="图片 4"/>
          <p:cNvPicPr>
            <a:picLocks noChangeAspect="1"/>
          </p:cNvPicPr>
          <p:nvPr/>
        </p:nvPicPr>
        <p:blipFill>
          <a:blip r:embed="rId2"/>
          <a:stretch>
            <a:fillRect/>
          </a:stretch>
        </p:blipFill>
        <p:spPr>
          <a:xfrm>
            <a:off x="6675120" y="1699895"/>
            <a:ext cx="844550" cy="673100"/>
          </a:xfrm>
          <a:prstGeom prst="rect">
            <a:avLst/>
          </a:prstGeom>
        </p:spPr>
      </p:pic>
      <p:pic>
        <p:nvPicPr>
          <p:cNvPr id="6" name="图片 5"/>
          <p:cNvPicPr>
            <a:picLocks noChangeAspect="1"/>
          </p:cNvPicPr>
          <p:nvPr/>
        </p:nvPicPr>
        <p:blipFill>
          <a:blip r:embed="rId2"/>
          <a:stretch>
            <a:fillRect/>
          </a:stretch>
        </p:blipFill>
        <p:spPr>
          <a:xfrm>
            <a:off x="6871335" y="4724400"/>
            <a:ext cx="844550" cy="673100"/>
          </a:xfrm>
          <a:prstGeom prst="rect">
            <a:avLst/>
          </a:prstGeom>
        </p:spPr>
      </p:pic>
      <p:pic>
        <p:nvPicPr>
          <p:cNvPr id="8" name="图片 7"/>
          <p:cNvPicPr>
            <a:picLocks noChangeAspect="1"/>
          </p:cNvPicPr>
          <p:nvPr/>
        </p:nvPicPr>
        <p:blipFill>
          <a:blip r:embed="rId2"/>
          <a:stretch>
            <a:fillRect/>
          </a:stretch>
        </p:blipFill>
        <p:spPr>
          <a:xfrm>
            <a:off x="2977515" y="2780030"/>
            <a:ext cx="844550" cy="673100"/>
          </a:xfrm>
          <a:prstGeom prst="rect">
            <a:avLst/>
          </a:prstGeom>
        </p:spPr>
      </p:pic>
      <p:pic>
        <p:nvPicPr>
          <p:cNvPr id="9" name="图片 8"/>
          <p:cNvPicPr>
            <a:picLocks noChangeAspect="1"/>
          </p:cNvPicPr>
          <p:nvPr/>
        </p:nvPicPr>
        <p:blipFill>
          <a:blip r:embed="rId2"/>
          <a:stretch>
            <a:fillRect/>
          </a:stretch>
        </p:blipFill>
        <p:spPr>
          <a:xfrm>
            <a:off x="5594985" y="4762500"/>
            <a:ext cx="844550" cy="673100"/>
          </a:xfrm>
          <a:prstGeom prst="rect">
            <a:avLst/>
          </a:prstGeom>
        </p:spPr>
      </p:pic>
      <p:pic>
        <p:nvPicPr>
          <p:cNvPr id="10" name="图片 9"/>
          <p:cNvPicPr>
            <a:picLocks noChangeAspect="1"/>
          </p:cNvPicPr>
          <p:nvPr/>
        </p:nvPicPr>
        <p:blipFill>
          <a:blip r:embed="rId2"/>
          <a:stretch>
            <a:fillRect/>
          </a:stretch>
        </p:blipFill>
        <p:spPr>
          <a:xfrm>
            <a:off x="4318635" y="4762500"/>
            <a:ext cx="844550" cy="673100"/>
          </a:xfrm>
          <a:prstGeom prst="rect">
            <a:avLst/>
          </a:prstGeom>
        </p:spPr>
      </p:pic>
      <p:pic>
        <p:nvPicPr>
          <p:cNvPr id="11" name="图片 10"/>
          <p:cNvPicPr>
            <a:picLocks noChangeAspect="1"/>
          </p:cNvPicPr>
          <p:nvPr/>
        </p:nvPicPr>
        <p:blipFill>
          <a:blip r:embed="rId2"/>
          <a:stretch>
            <a:fillRect/>
          </a:stretch>
        </p:blipFill>
        <p:spPr>
          <a:xfrm>
            <a:off x="7755255" y="3644265"/>
            <a:ext cx="844550" cy="673100"/>
          </a:xfrm>
          <a:prstGeom prst="rect">
            <a:avLst/>
          </a:prstGeom>
        </p:spPr>
      </p:pic>
      <p:pic>
        <p:nvPicPr>
          <p:cNvPr id="12" name="图片 11"/>
          <p:cNvPicPr>
            <a:picLocks noChangeAspect="1"/>
          </p:cNvPicPr>
          <p:nvPr/>
        </p:nvPicPr>
        <p:blipFill>
          <a:blip r:embed="rId3"/>
          <a:stretch>
            <a:fillRect/>
          </a:stretch>
        </p:blipFill>
        <p:spPr>
          <a:xfrm>
            <a:off x="4298950" y="2635885"/>
            <a:ext cx="3248025" cy="1863725"/>
          </a:xfrm>
          <a:prstGeom prst="rect">
            <a:avLst/>
          </a:prstGeom>
        </p:spPr>
      </p:pic>
      <p:pic>
        <p:nvPicPr>
          <p:cNvPr id="13" name="图片 12"/>
          <p:cNvPicPr>
            <a:picLocks noChangeAspect="1"/>
          </p:cNvPicPr>
          <p:nvPr/>
        </p:nvPicPr>
        <p:blipFill>
          <a:blip r:embed="rId2"/>
          <a:stretch>
            <a:fillRect/>
          </a:stretch>
        </p:blipFill>
        <p:spPr>
          <a:xfrm>
            <a:off x="2977515" y="3644265"/>
            <a:ext cx="844550" cy="673100"/>
          </a:xfrm>
          <a:prstGeom prst="rect">
            <a:avLst/>
          </a:prstGeom>
        </p:spPr>
      </p:pic>
      <p:pic>
        <p:nvPicPr>
          <p:cNvPr id="14" name="图片 13"/>
          <p:cNvPicPr>
            <a:picLocks noChangeAspect="1"/>
          </p:cNvPicPr>
          <p:nvPr/>
        </p:nvPicPr>
        <p:blipFill>
          <a:blip r:embed="rId2"/>
          <a:stretch>
            <a:fillRect/>
          </a:stretch>
        </p:blipFill>
        <p:spPr>
          <a:xfrm>
            <a:off x="7755255" y="2708275"/>
            <a:ext cx="844550" cy="673100"/>
          </a:xfrm>
          <a:prstGeom prst="rect">
            <a:avLst/>
          </a:prstGeom>
        </p:spPr>
      </p:pic>
      <p:sp>
        <p:nvSpPr>
          <p:cNvPr id="17" name="矩形 16"/>
          <p:cNvSpPr/>
          <p:nvPr/>
        </p:nvSpPr>
        <p:spPr>
          <a:xfrm>
            <a:off x="2786380" y="1411605"/>
            <a:ext cx="6049010" cy="4310380"/>
          </a:xfrm>
          <a:prstGeom prst="rect">
            <a:avLst/>
          </a:prstGeom>
          <a:ln w="3175">
            <a:solidFill>
              <a:schemeClr val="tx1"/>
            </a:solidFill>
          </a:ln>
        </p:spPr>
        <p:txBody>
          <a:bodyPr wrap="square">
            <a:noAutofit/>
          </a:bodyPr>
          <a:lstStyle/>
          <a:p>
            <a:endParaRPr lang="zh-CN" altLang="en-US" sz="1800" dirty="0"/>
          </a:p>
        </p:txBody>
      </p:sp>
      <p:pic>
        <p:nvPicPr>
          <p:cNvPr id="18" name="图片 17"/>
          <p:cNvPicPr>
            <a:picLocks noChangeAspect="1"/>
          </p:cNvPicPr>
          <p:nvPr/>
        </p:nvPicPr>
        <p:blipFill>
          <a:blip r:embed="rId4"/>
          <a:stretch>
            <a:fillRect/>
          </a:stretch>
        </p:blipFill>
        <p:spPr>
          <a:xfrm>
            <a:off x="9624060" y="2372995"/>
            <a:ext cx="2106930" cy="2142490"/>
          </a:xfrm>
          <a:prstGeom prst="rect">
            <a:avLst/>
          </a:prstGeom>
        </p:spPr>
      </p:pic>
      <p:pic>
        <p:nvPicPr>
          <p:cNvPr id="19" name="图片 18"/>
          <p:cNvPicPr>
            <a:picLocks noChangeAspect="1"/>
          </p:cNvPicPr>
          <p:nvPr/>
        </p:nvPicPr>
        <p:blipFill>
          <a:blip r:embed="rId5"/>
          <a:stretch>
            <a:fillRect/>
          </a:stretch>
        </p:blipFill>
        <p:spPr>
          <a:xfrm flipH="1">
            <a:off x="46990" y="2348865"/>
            <a:ext cx="1744345" cy="1968500"/>
          </a:xfrm>
          <a:prstGeom prst="rect">
            <a:avLst/>
          </a:prstGeom>
        </p:spPr>
      </p:pic>
      <p:sp>
        <p:nvSpPr>
          <p:cNvPr id="20" name="文本框 19"/>
          <p:cNvSpPr txBox="1"/>
          <p:nvPr/>
        </p:nvSpPr>
        <p:spPr>
          <a:xfrm>
            <a:off x="1487805" y="3105150"/>
            <a:ext cx="1292225" cy="678180"/>
          </a:xfrm>
          <a:prstGeom prst="rect">
            <a:avLst/>
          </a:prstGeom>
          <a:solidFill>
            <a:srgbClr val="92D050"/>
          </a:solid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p:spPr>
        <p:txBody>
          <a:bodyPr vert="horz" wrap="square" lIns="18000" rIns="18000" anchor="ctr"/>
          <a:lstStyle/>
          <a:p>
            <a:pPr marL="0" marR="0" indent="0" algn="ctr" defTabSz="914400" eaLnBrk="0" fontAlgn="base" latinLnBrk="0" hangingPunct="0">
              <a:lnSpc>
                <a:spcPct val="120000"/>
              </a:lnSpc>
              <a:spcBef>
                <a:spcPts val="600"/>
              </a:spcBef>
              <a:spcAft>
                <a:spcPct val="0"/>
              </a:spcAft>
              <a:buClrTx/>
              <a:buSzTx/>
              <a:buFontTx/>
              <a:buNone/>
            </a:pPr>
            <a:r>
              <a:rPr kumimoji="0" lang="zh-CN" altLang="en-US" sz="2400" b="1" i="0" u="none" strike="noStrike" kern="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编码器</a:t>
            </a:r>
          </a:p>
        </p:txBody>
      </p:sp>
      <p:sp>
        <p:nvSpPr>
          <p:cNvPr id="21" name="文本框 20"/>
          <p:cNvSpPr txBox="1"/>
          <p:nvPr/>
        </p:nvSpPr>
        <p:spPr>
          <a:xfrm>
            <a:off x="8833485" y="3105150"/>
            <a:ext cx="1292225" cy="678180"/>
          </a:xfrm>
          <a:prstGeom prst="rect">
            <a:avLst/>
          </a:prstGeom>
          <a:solidFill>
            <a:srgbClr val="92D050"/>
          </a:solid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p:spPr>
        <p:txBody>
          <a:bodyPr vert="horz" wrap="square" lIns="18000" rIns="18000" anchor="ctr"/>
          <a:lstStyle/>
          <a:p>
            <a:pPr marL="0" marR="0" indent="0" algn="ctr" defTabSz="914400" eaLnBrk="0" fontAlgn="base" latinLnBrk="0" hangingPunct="0">
              <a:lnSpc>
                <a:spcPct val="120000"/>
              </a:lnSpc>
              <a:spcBef>
                <a:spcPts val="600"/>
              </a:spcBef>
              <a:spcAft>
                <a:spcPct val="0"/>
              </a:spcAft>
              <a:buClrTx/>
              <a:buSzTx/>
              <a:buFontTx/>
              <a:buNone/>
            </a:pPr>
            <a:r>
              <a:rPr kumimoji="0" lang="zh-CN" altLang="en-US" sz="2400" b="1" i="0" u="none" strike="noStrike" kern="0" cap="none" spc="0" normalizeH="0" baseline="0" noProof="0" dirty="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rPr>
              <a:t>解码器</a:t>
            </a:r>
          </a:p>
        </p:txBody>
      </p:sp>
      <p:sp>
        <p:nvSpPr>
          <p:cNvPr id="24" name="矩形 23"/>
          <p:cNvSpPr/>
          <p:nvPr/>
        </p:nvSpPr>
        <p:spPr>
          <a:xfrm>
            <a:off x="2855606" y="5013336"/>
            <a:ext cx="995680" cy="337185"/>
          </a:xfrm>
          <a:prstGeom prst="rect">
            <a:avLst/>
          </a:prstGeom>
        </p:spPr>
        <p:txBody>
          <a:bodyPr wrap="none">
            <a:spAutoFit/>
          </a:bodyPr>
          <a:lstStyle/>
          <a:p>
            <a:r>
              <a:rPr lang="zh-CN" altLang="en-US" sz="1600" b="1" dirty="0"/>
              <a:t>特征向量</a:t>
            </a:r>
          </a:p>
        </p:txBody>
      </p:sp>
      <p:sp>
        <p:nvSpPr>
          <p:cNvPr id="25" name="矩形 24"/>
          <p:cNvSpPr/>
          <p:nvPr/>
        </p:nvSpPr>
        <p:spPr>
          <a:xfrm>
            <a:off x="2978161" y="1844686"/>
            <a:ext cx="995680" cy="337185"/>
          </a:xfrm>
          <a:prstGeom prst="rect">
            <a:avLst/>
          </a:prstGeom>
        </p:spPr>
        <p:txBody>
          <a:bodyPr wrap="none">
            <a:spAutoFit/>
          </a:bodyPr>
          <a:lstStyle/>
          <a:p>
            <a:r>
              <a:rPr lang="zh-CN" altLang="en-US" sz="1600" b="1" dirty="0"/>
              <a:t>特征向量</a:t>
            </a:r>
          </a:p>
        </p:txBody>
      </p:sp>
      <p:sp>
        <p:nvSpPr>
          <p:cNvPr id="26" name="矩形 25"/>
          <p:cNvSpPr/>
          <p:nvPr/>
        </p:nvSpPr>
        <p:spPr>
          <a:xfrm>
            <a:off x="7752726" y="1844686"/>
            <a:ext cx="995680" cy="337185"/>
          </a:xfrm>
          <a:prstGeom prst="rect">
            <a:avLst/>
          </a:prstGeom>
        </p:spPr>
        <p:txBody>
          <a:bodyPr wrap="none">
            <a:spAutoFit/>
          </a:bodyPr>
          <a:lstStyle/>
          <a:p>
            <a:r>
              <a:rPr lang="zh-CN" altLang="en-US" sz="1600" b="1" dirty="0"/>
              <a:t>特征向量</a:t>
            </a:r>
          </a:p>
        </p:txBody>
      </p:sp>
      <p:sp>
        <p:nvSpPr>
          <p:cNvPr id="27" name="矩形 26"/>
          <p:cNvSpPr/>
          <p:nvPr/>
        </p:nvSpPr>
        <p:spPr>
          <a:xfrm>
            <a:off x="7755901" y="5013336"/>
            <a:ext cx="995680" cy="337185"/>
          </a:xfrm>
          <a:prstGeom prst="rect">
            <a:avLst/>
          </a:prstGeom>
        </p:spPr>
        <p:txBody>
          <a:bodyPr wrap="none">
            <a:spAutoFit/>
          </a:bodyPr>
          <a:lstStyle/>
          <a:p>
            <a:r>
              <a:rPr lang="zh-CN" altLang="en-US" sz="1600" b="1" dirty="0"/>
              <a:t>特征向量</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20</a:t>
            </a:fld>
            <a:endParaRPr lang="zh-CN" altLang="en-US">
              <a:solidFill>
                <a:prstClr val="black"/>
              </a:solidFill>
            </a:endParaRPr>
          </a:p>
        </p:txBody>
      </p:sp>
      <p:pic>
        <p:nvPicPr>
          <p:cNvPr id="3077" name="Picture 5"/>
          <p:cNvPicPr>
            <a:picLocks noChangeAspect="1" noChangeArrowheads="1"/>
          </p:cNvPicPr>
          <p:nvPr/>
        </p:nvPicPr>
        <p:blipFill>
          <a:blip r:embed="rId2"/>
          <a:srcRect/>
          <a:stretch>
            <a:fillRect/>
          </a:stretch>
        </p:blipFill>
        <p:spPr bwMode="auto">
          <a:xfrm>
            <a:off x="6524628" y="2762251"/>
            <a:ext cx="5086350" cy="2038350"/>
          </a:xfrm>
          <a:prstGeom prst="rect">
            <a:avLst/>
          </a:prstGeom>
          <a:noFill/>
          <a:ln w="9525">
            <a:noFill/>
            <a:miter lim="800000"/>
            <a:headEnd/>
            <a:tailEnd/>
          </a:ln>
          <a:effectLst/>
        </p:spPr>
      </p:pic>
      <p:sp>
        <p:nvSpPr>
          <p:cNvPr id="7" name="标题 4"/>
          <p:cNvSpPr txBox="1"/>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RNN</a:t>
            </a: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的结构</a:t>
            </a:r>
          </a:p>
        </p:txBody>
      </p:sp>
      <p:sp>
        <p:nvSpPr>
          <p:cNvPr id="6" name="矩形 5"/>
          <p:cNvSpPr/>
          <p:nvPr/>
        </p:nvSpPr>
        <p:spPr>
          <a:xfrm>
            <a:off x="238084" y="1214422"/>
            <a:ext cx="11215766" cy="1477328"/>
          </a:xfrm>
          <a:prstGeom prst="rect">
            <a:avLst/>
          </a:prstGeom>
        </p:spPr>
        <p:txBody>
          <a:bodyPr wrap="square">
            <a:spAutoFit/>
          </a:bodyPr>
          <a:lstStyle/>
          <a:p>
            <a:r>
              <a:rPr lang="zh-CN" altLang="en-US" b="1" dirty="0"/>
              <a:t>循环神经网络（</a:t>
            </a:r>
            <a:r>
              <a:rPr lang="en-US" altLang="zh-CN" b="1" dirty="0"/>
              <a:t>Recurrent Neural Network</a:t>
            </a:r>
            <a:r>
              <a:rPr lang="zh-CN" altLang="en-US" b="1" dirty="0"/>
              <a:t>，</a:t>
            </a:r>
            <a:r>
              <a:rPr lang="en-US" altLang="zh-CN" b="1" dirty="0"/>
              <a:t>RN</a:t>
            </a:r>
            <a:r>
              <a:rPr lang="en-US" altLang="zh-CN" dirty="0"/>
              <a:t>N</a:t>
            </a:r>
            <a:r>
              <a:rPr lang="zh-CN" altLang="en-US" dirty="0"/>
              <a:t>）：是一种特殊类型的反馈神经网络，专门用于处理序列数据。</a:t>
            </a:r>
            <a:r>
              <a:rPr lang="en-US" altLang="zh-CN" dirty="0"/>
              <a:t>RNN</a:t>
            </a:r>
            <a:r>
              <a:rPr lang="zh-CN" altLang="en-US" dirty="0"/>
              <a:t>的核心思想在于其循环结构，使得网络能够捕捉和利用序列中的顺序依赖性信息。</a:t>
            </a:r>
            <a:r>
              <a:rPr lang="en-US" altLang="zh-CN" dirty="0"/>
              <a:t>RNN</a:t>
            </a:r>
            <a:r>
              <a:rPr lang="zh-CN" altLang="en-US" dirty="0"/>
              <a:t>的基本单元是一个具有循环连接的神经网络层。这个循环连接允许网络在处理每个时间步的数据时，能够利用之前时间步的信息。具体来说，</a:t>
            </a:r>
            <a:r>
              <a:rPr lang="en-US" altLang="zh-CN" dirty="0"/>
              <a:t>RNN</a:t>
            </a:r>
            <a:r>
              <a:rPr lang="zh-CN" altLang="en-US" dirty="0"/>
              <a:t>在每个时间步都会接收一个输入，并产生一个输出，同时其内部状态（隐藏状态）会被更新并传递到下一个时间步。</a:t>
            </a:r>
          </a:p>
        </p:txBody>
      </p:sp>
      <p:pic>
        <p:nvPicPr>
          <p:cNvPr id="3074" name="Picture 2"/>
          <p:cNvPicPr>
            <a:picLocks noChangeAspect="1" noChangeArrowheads="1"/>
          </p:cNvPicPr>
          <p:nvPr/>
        </p:nvPicPr>
        <p:blipFill>
          <a:blip r:embed="rId3"/>
          <a:srcRect/>
          <a:stretch>
            <a:fillRect/>
          </a:stretch>
        </p:blipFill>
        <p:spPr bwMode="auto">
          <a:xfrm>
            <a:off x="309522" y="2714620"/>
            <a:ext cx="2500330" cy="2979953"/>
          </a:xfrm>
          <a:prstGeom prst="rect">
            <a:avLst/>
          </a:prstGeom>
          <a:noFill/>
          <a:ln w="9525">
            <a:noFill/>
            <a:miter lim="800000"/>
            <a:headEnd/>
            <a:tailEnd/>
          </a:ln>
          <a:effectLst/>
        </p:spPr>
      </p:pic>
      <p:pic>
        <p:nvPicPr>
          <p:cNvPr id="3075" name="Picture 3"/>
          <p:cNvPicPr>
            <a:picLocks noChangeAspect="1" noChangeArrowheads="1"/>
          </p:cNvPicPr>
          <p:nvPr/>
        </p:nvPicPr>
        <p:blipFill>
          <a:blip r:embed="rId4"/>
          <a:srcRect/>
          <a:stretch>
            <a:fillRect/>
          </a:stretch>
        </p:blipFill>
        <p:spPr bwMode="auto">
          <a:xfrm>
            <a:off x="3524232" y="2928934"/>
            <a:ext cx="2333629" cy="2733679"/>
          </a:xfrm>
          <a:prstGeom prst="rect">
            <a:avLst/>
          </a:prstGeom>
          <a:noFill/>
          <a:ln w="9525">
            <a:noFill/>
            <a:miter lim="800000"/>
            <a:headEnd/>
            <a:tailEnd/>
          </a:ln>
          <a:effectLst/>
        </p:spPr>
      </p:pic>
      <p:sp>
        <p:nvSpPr>
          <p:cNvPr id="10" name="矩形 9"/>
          <p:cNvSpPr/>
          <p:nvPr/>
        </p:nvSpPr>
        <p:spPr>
          <a:xfrm>
            <a:off x="809588" y="5857892"/>
            <a:ext cx="1500198" cy="400110"/>
          </a:xfrm>
          <a:prstGeom prst="rect">
            <a:avLst/>
          </a:prstGeom>
          <a:ln w="3175">
            <a:noFill/>
          </a:ln>
        </p:spPr>
        <p:txBody>
          <a:bodyPr wrap="square">
            <a:spAutoFit/>
          </a:bodyPr>
          <a:lstStyle/>
          <a:p>
            <a:r>
              <a:rPr lang="zh-CN" altLang="en-US" sz="2000" b="1" dirty="0"/>
              <a:t>表示法一</a:t>
            </a:r>
          </a:p>
        </p:txBody>
      </p:sp>
      <p:sp>
        <p:nvSpPr>
          <p:cNvPr id="11" name="矩形 10"/>
          <p:cNvSpPr/>
          <p:nvPr/>
        </p:nvSpPr>
        <p:spPr>
          <a:xfrm>
            <a:off x="3809984" y="5857892"/>
            <a:ext cx="1500198" cy="400110"/>
          </a:xfrm>
          <a:prstGeom prst="rect">
            <a:avLst/>
          </a:prstGeom>
          <a:ln w="3175">
            <a:noFill/>
          </a:ln>
        </p:spPr>
        <p:txBody>
          <a:bodyPr wrap="square">
            <a:spAutoFit/>
          </a:bodyPr>
          <a:lstStyle/>
          <a:p>
            <a:r>
              <a:rPr lang="zh-CN" altLang="en-US" sz="2000" b="1" dirty="0"/>
              <a:t>表示法二</a:t>
            </a:r>
          </a:p>
        </p:txBody>
      </p:sp>
      <p:sp>
        <p:nvSpPr>
          <p:cNvPr id="12" name="矩形 11"/>
          <p:cNvSpPr/>
          <p:nvPr/>
        </p:nvSpPr>
        <p:spPr>
          <a:xfrm>
            <a:off x="8596330" y="5929330"/>
            <a:ext cx="1500198" cy="400110"/>
          </a:xfrm>
          <a:prstGeom prst="rect">
            <a:avLst/>
          </a:prstGeom>
          <a:ln w="3175">
            <a:noFill/>
          </a:ln>
        </p:spPr>
        <p:txBody>
          <a:bodyPr wrap="square">
            <a:spAutoFit/>
          </a:bodyPr>
          <a:lstStyle/>
          <a:p>
            <a:r>
              <a:rPr lang="zh-CN" altLang="en-US" sz="2000" b="1" dirty="0"/>
              <a:t>表示法三</a:t>
            </a:r>
          </a:p>
        </p:txBody>
      </p:sp>
      <p:sp>
        <p:nvSpPr>
          <p:cNvPr id="13" name="矩形 12"/>
          <p:cNvSpPr/>
          <p:nvPr/>
        </p:nvSpPr>
        <p:spPr>
          <a:xfrm>
            <a:off x="10453718" y="3857628"/>
            <a:ext cx="1500198" cy="707886"/>
          </a:xfrm>
          <a:prstGeom prst="rect">
            <a:avLst/>
          </a:prstGeom>
          <a:ln w="3175">
            <a:noFill/>
          </a:ln>
        </p:spPr>
        <p:txBody>
          <a:bodyPr wrap="square">
            <a:spAutoFit/>
          </a:bodyPr>
          <a:lstStyle/>
          <a:p>
            <a:r>
              <a:rPr lang="zh-CN" altLang="en-US" sz="2000" b="1" dirty="0"/>
              <a:t>网络参数：</a:t>
            </a:r>
            <a:endParaRPr lang="en-US" altLang="zh-CN" sz="2000" b="1" dirty="0"/>
          </a:p>
          <a:p>
            <a:r>
              <a:rPr lang="en-US" altLang="zh-CN" sz="2000" b="1" dirty="0"/>
              <a:t>W H V α β</a:t>
            </a:r>
            <a:endParaRPr lang="zh-CN" altLang="en-US" sz="2000" b="1" dirty="0"/>
          </a:p>
        </p:txBody>
      </p:sp>
      <p:pic>
        <p:nvPicPr>
          <p:cNvPr id="3078" name="Picture 6"/>
          <p:cNvPicPr>
            <a:picLocks noChangeAspect="1" noChangeArrowheads="1"/>
          </p:cNvPicPr>
          <p:nvPr/>
        </p:nvPicPr>
        <p:blipFill>
          <a:blip r:embed="rId5"/>
          <a:srcRect/>
          <a:stretch>
            <a:fillRect/>
          </a:stretch>
        </p:blipFill>
        <p:spPr bwMode="auto">
          <a:xfrm>
            <a:off x="7881950" y="4833953"/>
            <a:ext cx="3009900" cy="809625"/>
          </a:xfrm>
          <a:prstGeom prst="rect">
            <a:avLst/>
          </a:prstGeom>
          <a:noFill/>
          <a:ln w="9525">
            <a:noFill/>
            <a:miter lim="800000"/>
            <a:headEnd/>
            <a:tailEnd/>
          </a:ln>
          <a:effectLst/>
        </p:spPr>
      </p:pic>
      <p:sp>
        <p:nvSpPr>
          <p:cNvPr id="16" name="矩形 15"/>
          <p:cNvSpPr/>
          <p:nvPr/>
        </p:nvSpPr>
        <p:spPr>
          <a:xfrm>
            <a:off x="6738942" y="5119705"/>
            <a:ext cx="1285884" cy="307777"/>
          </a:xfrm>
          <a:prstGeom prst="rect">
            <a:avLst/>
          </a:prstGeom>
          <a:ln w="3175">
            <a:noFill/>
          </a:ln>
        </p:spPr>
        <p:txBody>
          <a:bodyPr wrap="square">
            <a:spAutoFit/>
          </a:bodyPr>
          <a:lstStyle/>
          <a:p>
            <a:r>
              <a:rPr lang="en-US" altLang="zh-CN" sz="1400" b="1" dirty="0"/>
              <a:t>t</a:t>
            </a:r>
            <a:r>
              <a:rPr lang="zh-CN" altLang="en-US" sz="1400" b="1" dirty="0"/>
              <a:t>时刻的输出：</a:t>
            </a:r>
            <a:endParaRPr lang="en-US" altLang="zh-CN" sz="1400" b="1" dirty="0"/>
          </a:p>
        </p:txBody>
      </p:sp>
      <p:sp>
        <p:nvSpPr>
          <p:cNvPr id="17" name="矩形 16"/>
          <p:cNvSpPr/>
          <p:nvPr/>
        </p:nvSpPr>
        <p:spPr bwMode="auto">
          <a:xfrm>
            <a:off x="238084" y="2786058"/>
            <a:ext cx="2928958" cy="3571900"/>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18" name="矩形 17"/>
          <p:cNvSpPr/>
          <p:nvPr/>
        </p:nvSpPr>
        <p:spPr bwMode="auto">
          <a:xfrm>
            <a:off x="3167042" y="2786058"/>
            <a:ext cx="2928958" cy="3571900"/>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19" name="矩形 18"/>
          <p:cNvSpPr/>
          <p:nvPr/>
        </p:nvSpPr>
        <p:spPr bwMode="auto">
          <a:xfrm>
            <a:off x="6096000" y="2786058"/>
            <a:ext cx="5786478" cy="3571900"/>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21</a:t>
            </a:fld>
            <a:endParaRPr lang="zh-CN" altLang="en-US">
              <a:solidFill>
                <a:prstClr val="black"/>
              </a:solidFill>
            </a:endParaRPr>
          </a:p>
        </p:txBody>
      </p:sp>
      <p:pic>
        <p:nvPicPr>
          <p:cNvPr id="4099" name="Picture 3"/>
          <p:cNvPicPr>
            <a:picLocks noChangeAspect="1" noChangeArrowheads="1"/>
          </p:cNvPicPr>
          <p:nvPr/>
        </p:nvPicPr>
        <p:blipFill>
          <a:blip r:embed="rId2"/>
          <a:srcRect/>
          <a:stretch>
            <a:fillRect/>
          </a:stretch>
        </p:blipFill>
        <p:spPr bwMode="auto">
          <a:xfrm>
            <a:off x="309522" y="1357298"/>
            <a:ext cx="8077898" cy="3929090"/>
          </a:xfrm>
          <a:prstGeom prst="rect">
            <a:avLst/>
          </a:prstGeom>
          <a:noFill/>
          <a:ln w="9525">
            <a:noFill/>
            <a:miter lim="800000"/>
            <a:headEnd/>
            <a:tailEnd/>
          </a:ln>
          <a:effectLst/>
        </p:spPr>
      </p:pic>
      <p:sp>
        <p:nvSpPr>
          <p:cNvPr id="3" name="灯片编号占位符 1"/>
          <p:cNvSpPr>
            <a:spLocks noGrp="1"/>
          </p:cNvSpPr>
          <p:nvPr/>
        </p:nvSpPr>
        <p:spPr>
          <a:xfrm>
            <a:off x="4722284" y="6604000"/>
            <a:ext cx="2844800" cy="304800"/>
          </a:xfrm>
          <a:prstGeom prst="rect">
            <a:avLst/>
          </a:prstGeom>
          <a:noFill/>
          <a:ln>
            <a:noFill/>
          </a:ln>
          <a:effectLst/>
        </p:spPr>
        <p:txBody>
          <a:bodyPr vert="horz" wrap="square" lIns="91440" tIns="45720" rIns="91440" bIns="45720" numCol="1" anchor="t" anchorCtr="0" compatLnSpc="1"/>
          <a:lstStyle>
            <a:defPPr>
              <a:defRPr lang="zh-CN"/>
            </a:defPPr>
            <a:lvl1pPr marL="0" algn="ctr" defTabSz="914400" rtl="0" eaLnBrk="1" latinLnBrk="0" hangingPunct="1">
              <a:defRPr sz="1000" kern="1200">
                <a:solidFill>
                  <a:schemeClr val="tx1"/>
                </a:solidFill>
                <a:effectLst>
                  <a:outerShdw blurRad="38100" dist="38100" dir="2700000" algn="tl">
                    <a:srgbClr val="C0C0C0"/>
                  </a:outerShdw>
                </a:effectLst>
                <a:latin typeface="+mn-lt"/>
                <a:ea typeface="굴림" pitchFamily="50" charset="-127"/>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t>21</a:t>
            </a:fld>
            <a:endParaRPr lang="zh-CN" altLang="en-US">
              <a:solidFill>
                <a:prstClr val="black"/>
              </a:solidFill>
            </a:endParaRPr>
          </a:p>
        </p:txBody>
      </p:sp>
      <p:sp>
        <p:nvSpPr>
          <p:cNvPr id="4" name="标题 4"/>
          <p:cNvSpPr txBox="1"/>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RNN</a:t>
            </a: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按序列展开</a:t>
            </a:r>
          </a:p>
        </p:txBody>
      </p:sp>
      <p:sp>
        <p:nvSpPr>
          <p:cNvPr id="8" name="矩形 7"/>
          <p:cNvSpPr/>
          <p:nvPr/>
        </p:nvSpPr>
        <p:spPr>
          <a:xfrm>
            <a:off x="309522" y="1142984"/>
            <a:ext cx="3929090" cy="369332"/>
          </a:xfrm>
          <a:prstGeom prst="rect">
            <a:avLst/>
          </a:prstGeom>
        </p:spPr>
        <p:txBody>
          <a:bodyPr wrap="square">
            <a:spAutoFit/>
          </a:bodyPr>
          <a:lstStyle/>
          <a:p>
            <a:r>
              <a:rPr lang="zh-CN" altLang="en-US" b="1" dirty="0"/>
              <a:t>预测：“天行健，君子以自强不（）”</a:t>
            </a:r>
          </a:p>
        </p:txBody>
      </p:sp>
      <p:pic>
        <p:nvPicPr>
          <p:cNvPr id="4100" name="Picture 4"/>
          <p:cNvPicPr>
            <a:picLocks noChangeAspect="1" noChangeArrowheads="1"/>
          </p:cNvPicPr>
          <p:nvPr/>
        </p:nvPicPr>
        <p:blipFill>
          <a:blip r:embed="rId3"/>
          <a:srcRect/>
          <a:stretch>
            <a:fillRect/>
          </a:stretch>
        </p:blipFill>
        <p:spPr bwMode="auto">
          <a:xfrm>
            <a:off x="2166910" y="5286388"/>
            <a:ext cx="6924675" cy="1495425"/>
          </a:xfrm>
          <a:prstGeom prst="rect">
            <a:avLst/>
          </a:prstGeom>
          <a:noFill/>
          <a:ln w="9525">
            <a:noFill/>
            <a:miter lim="800000"/>
            <a:headEnd/>
            <a:tailEnd/>
          </a:ln>
          <a:effectLst/>
        </p:spPr>
      </p:pic>
      <p:sp>
        <p:nvSpPr>
          <p:cNvPr id="12" name="矩形 11"/>
          <p:cNvSpPr/>
          <p:nvPr/>
        </p:nvSpPr>
        <p:spPr>
          <a:xfrm>
            <a:off x="380960" y="5857892"/>
            <a:ext cx="1785950" cy="369332"/>
          </a:xfrm>
          <a:prstGeom prst="rect">
            <a:avLst/>
          </a:prstGeom>
        </p:spPr>
        <p:txBody>
          <a:bodyPr wrap="square">
            <a:spAutoFit/>
          </a:bodyPr>
          <a:lstStyle/>
          <a:p>
            <a:r>
              <a:rPr lang="zh-CN" altLang="en-US" b="1" dirty="0"/>
              <a:t>数据集的构建</a:t>
            </a:r>
          </a:p>
        </p:txBody>
      </p:sp>
      <p:sp>
        <p:nvSpPr>
          <p:cNvPr id="9" name="矩形 8"/>
          <p:cNvSpPr/>
          <p:nvPr/>
        </p:nvSpPr>
        <p:spPr>
          <a:xfrm>
            <a:off x="9453586" y="5786454"/>
            <a:ext cx="1071570" cy="369332"/>
          </a:xfrm>
          <a:prstGeom prst="rect">
            <a:avLst/>
          </a:prstGeom>
        </p:spPr>
        <p:txBody>
          <a:bodyPr wrap="square">
            <a:spAutoFit/>
          </a:bodyPr>
          <a:lstStyle/>
          <a:p>
            <a:r>
              <a:rPr lang="zh-CN" altLang="en-US" b="1" dirty="0"/>
              <a:t>词向量</a:t>
            </a:r>
          </a:p>
        </p:txBody>
      </p:sp>
      <p:sp>
        <p:nvSpPr>
          <p:cNvPr id="10" name="矩形 9"/>
          <p:cNvSpPr/>
          <p:nvPr/>
        </p:nvSpPr>
        <p:spPr>
          <a:xfrm>
            <a:off x="9453586" y="6215082"/>
            <a:ext cx="1071570" cy="369332"/>
          </a:xfrm>
          <a:prstGeom prst="rect">
            <a:avLst/>
          </a:prstGeom>
        </p:spPr>
        <p:txBody>
          <a:bodyPr wrap="square">
            <a:spAutoFit/>
          </a:bodyPr>
          <a:lstStyle/>
          <a:p>
            <a:r>
              <a:rPr lang="zh-CN" altLang="en-US" b="1" dirty="0"/>
              <a:t>词向量</a:t>
            </a:r>
          </a:p>
        </p:txBody>
      </p:sp>
      <p:cxnSp>
        <p:nvCxnSpPr>
          <p:cNvPr id="13" name="直接箭头连接符 12"/>
          <p:cNvCxnSpPr/>
          <p:nvPr/>
        </p:nvCxnSpPr>
        <p:spPr bwMode="auto">
          <a:xfrm>
            <a:off x="8953520" y="6000768"/>
            <a:ext cx="571504" cy="1588"/>
          </a:xfrm>
          <a:prstGeom prst="straightConnector1">
            <a:avLst/>
          </a:prstGeom>
          <a:solidFill>
            <a:schemeClr val="accent1"/>
          </a:solidFill>
          <a:ln w="2857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直接箭头连接符 13"/>
          <p:cNvCxnSpPr/>
          <p:nvPr/>
        </p:nvCxnSpPr>
        <p:spPr bwMode="auto">
          <a:xfrm>
            <a:off x="8953520" y="6429396"/>
            <a:ext cx="571504" cy="1588"/>
          </a:xfrm>
          <a:prstGeom prst="straightConnector1">
            <a:avLst/>
          </a:prstGeom>
          <a:solidFill>
            <a:schemeClr val="accent1"/>
          </a:solidFill>
          <a:ln w="2857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22</a:t>
            </a:fld>
            <a:endParaRPr lang="zh-CN" altLang="en-US">
              <a:solidFill>
                <a:prstClr val="black"/>
              </a:solidFill>
            </a:endParaRPr>
          </a:p>
        </p:txBody>
      </p:sp>
      <p:sp>
        <p:nvSpPr>
          <p:cNvPr id="7" name="标题 4"/>
          <p:cNvSpPr txBox="1"/>
          <p:nvPr/>
        </p:nvSpPr>
        <p:spPr>
          <a:xfrm>
            <a:off x="238084" y="142852"/>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RNN</a:t>
            </a: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计算例题</a:t>
            </a:r>
          </a:p>
        </p:txBody>
      </p:sp>
      <p:pic>
        <p:nvPicPr>
          <p:cNvPr id="6146" name="Picture 2"/>
          <p:cNvPicPr>
            <a:picLocks noChangeAspect="1" noChangeArrowheads="1"/>
          </p:cNvPicPr>
          <p:nvPr/>
        </p:nvPicPr>
        <p:blipFill>
          <a:blip r:embed="rId3"/>
          <a:srcRect/>
          <a:stretch>
            <a:fillRect/>
          </a:stretch>
        </p:blipFill>
        <p:spPr bwMode="auto">
          <a:xfrm>
            <a:off x="0" y="1142984"/>
            <a:ext cx="7515225" cy="4238625"/>
          </a:xfrm>
          <a:prstGeom prst="rect">
            <a:avLst/>
          </a:prstGeom>
          <a:noFill/>
          <a:ln w="9525">
            <a:noFill/>
            <a:miter lim="800000"/>
            <a:headEnd/>
            <a:tailEnd/>
          </a:ln>
          <a:effectLst/>
        </p:spPr>
      </p:pic>
      <p:pic>
        <p:nvPicPr>
          <p:cNvPr id="9" name="Picture 5"/>
          <p:cNvPicPr>
            <a:picLocks noChangeAspect="1" noChangeArrowheads="1"/>
          </p:cNvPicPr>
          <p:nvPr/>
        </p:nvPicPr>
        <p:blipFill>
          <a:blip r:embed="rId4"/>
          <a:srcRect/>
          <a:stretch>
            <a:fillRect/>
          </a:stretch>
        </p:blipFill>
        <p:spPr bwMode="auto">
          <a:xfrm>
            <a:off x="7596198" y="3476631"/>
            <a:ext cx="4100006" cy="1643074"/>
          </a:xfrm>
          <a:prstGeom prst="rect">
            <a:avLst/>
          </a:prstGeom>
          <a:noFill/>
          <a:ln w="9525">
            <a:noFill/>
            <a:miter lim="800000"/>
            <a:headEnd/>
            <a:tailEnd/>
          </a:ln>
          <a:effectLst/>
        </p:spPr>
      </p:pic>
      <p:pic>
        <p:nvPicPr>
          <p:cNvPr id="10" name="Picture 6"/>
          <p:cNvPicPr>
            <a:picLocks noChangeAspect="1" noChangeArrowheads="1"/>
          </p:cNvPicPr>
          <p:nvPr/>
        </p:nvPicPr>
        <p:blipFill>
          <a:blip r:embed="rId5"/>
          <a:srcRect/>
          <a:stretch>
            <a:fillRect/>
          </a:stretch>
        </p:blipFill>
        <p:spPr bwMode="auto">
          <a:xfrm>
            <a:off x="8382016" y="4976829"/>
            <a:ext cx="3009900" cy="809625"/>
          </a:xfrm>
          <a:prstGeom prst="rect">
            <a:avLst/>
          </a:prstGeom>
          <a:noFill/>
          <a:ln w="9525">
            <a:noFill/>
            <a:miter lim="800000"/>
            <a:headEnd/>
            <a:tailEnd/>
          </a:ln>
          <a:effectLst/>
        </p:spPr>
      </p:pic>
      <p:pic>
        <p:nvPicPr>
          <p:cNvPr id="6147" name="Picture 3"/>
          <p:cNvPicPr>
            <a:picLocks noChangeAspect="1" noChangeArrowheads="1"/>
          </p:cNvPicPr>
          <p:nvPr/>
        </p:nvPicPr>
        <p:blipFill>
          <a:blip r:embed="rId6"/>
          <a:srcRect/>
          <a:stretch>
            <a:fillRect/>
          </a:stretch>
        </p:blipFill>
        <p:spPr bwMode="auto">
          <a:xfrm>
            <a:off x="8810644" y="1357297"/>
            <a:ext cx="1714512" cy="1828813"/>
          </a:xfrm>
          <a:prstGeom prst="rect">
            <a:avLst/>
          </a:prstGeom>
          <a:noFill/>
          <a:ln w="9525">
            <a:noFill/>
            <a:miter lim="800000"/>
            <a:headEnd/>
            <a:tailEnd/>
          </a:ln>
          <a:effectLst/>
        </p:spPr>
      </p:pic>
      <p:sp>
        <p:nvSpPr>
          <p:cNvPr id="12" name="矩形 11"/>
          <p:cNvSpPr/>
          <p:nvPr/>
        </p:nvSpPr>
        <p:spPr bwMode="auto">
          <a:xfrm>
            <a:off x="238084" y="1142984"/>
            <a:ext cx="7358114" cy="4786346"/>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13" name="矩形 12"/>
          <p:cNvSpPr/>
          <p:nvPr/>
        </p:nvSpPr>
        <p:spPr bwMode="auto">
          <a:xfrm>
            <a:off x="7596198" y="1142984"/>
            <a:ext cx="4357718" cy="4786346"/>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23</a:t>
            </a:fld>
            <a:endParaRPr lang="zh-CN" altLang="en-US">
              <a:solidFill>
                <a:prstClr val="black"/>
              </a:solidFill>
            </a:endParaRPr>
          </a:p>
        </p:txBody>
      </p:sp>
      <p:sp>
        <p:nvSpPr>
          <p:cNvPr id="5" name="标题 4"/>
          <p:cNvSpPr>
            <a:spLocks noGrp="1"/>
          </p:cNvSpPr>
          <p:nvPr/>
        </p:nvSpPr>
        <p:spPr>
          <a:xfrm>
            <a:off x="431801" y="260350"/>
            <a:ext cx="9215967" cy="609600"/>
          </a:xfrm>
          <a:prstGeom prst="rect">
            <a:avLst/>
          </a:prstGeom>
          <a:noFill/>
          <a:ln>
            <a:noFill/>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r>
              <a:rPr lang="en-US" altLang="zh-CN" dirty="0">
                <a:sym typeface="Arial" panose="020B0604020202020204" pitchFamily="34" charset="0"/>
              </a:rPr>
              <a:t>LSTM</a:t>
            </a:r>
            <a:r>
              <a:rPr lang="zh-CN" altLang="en-US" dirty="0">
                <a:sym typeface="Arial" panose="020B0604020202020204" pitchFamily="34" charset="0"/>
              </a:rPr>
              <a:t>的结构</a:t>
            </a:r>
          </a:p>
        </p:txBody>
      </p:sp>
      <p:sp>
        <p:nvSpPr>
          <p:cNvPr id="6" name="矩形 5"/>
          <p:cNvSpPr/>
          <p:nvPr/>
        </p:nvSpPr>
        <p:spPr>
          <a:xfrm>
            <a:off x="452398" y="1214422"/>
            <a:ext cx="6686446" cy="369332"/>
          </a:xfrm>
          <a:prstGeom prst="rect">
            <a:avLst/>
          </a:prstGeom>
        </p:spPr>
        <p:txBody>
          <a:bodyPr wrap="none">
            <a:spAutoFit/>
          </a:bodyPr>
          <a:lstStyle/>
          <a:p>
            <a:r>
              <a:rPr lang="en-US" altLang="zh-CN" b="1" dirty="0"/>
              <a:t>RNN</a:t>
            </a:r>
            <a:r>
              <a:rPr lang="zh-CN" altLang="en-US" b="1" dirty="0"/>
              <a:t>的问题：无法学习太长的序列，“很快忘记前面说过的话”</a:t>
            </a:r>
          </a:p>
        </p:txBody>
      </p:sp>
      <p:pic>
        <p:nvPicPr>
          <p:cNvPr id="7172" name="Picture 4"/>
          <p:cNvPicPr>
            <a:picLocks noChangeAspect="1" noChangeArrowheads="1"/>
          </p:cNvPicPr>
          <p:nvPr/>
        </p:nvPicPr>
        <p:blipFill>
          <a:blip r:embed="rId2"/>
          <a:srcRect/>
          <a:stretch>
            <a:fillRect/>
          </a:stretch>
        </p:blipFill>
        <p:spPr bwMode="auto">
          <a:xfrm>
            <a:off x="238084" y="1857364"/>
            <a:ext cx="9286940" cy="3417233"/>
          </a:xfrm>
          <a:prstGeom prst="rect">
            <a:avLst/>
          </a:prstGeom>
          <a:noFill/>
          <a:ln w="9525">
            <a:noFill/>
            <a:miter lim="800000"/>
            <a:headEnd/>
            <a:tailEnd/>
          </a:ln>
          <a:effectLst/>
        </p:spPr>
      </p:pic>
      <p:sp>
        <p:nvSpPr>
          <p:cNvPr id="10" name="矩形 9"/>
          <p:cNvSpPr/>
          <p:nvPr/>
        </p:nvSpPr>
        <p:spPr>
          <a:xfrm>
            <a:off x="4024298" y="4786322"/>
            <a:ext cx="877163" cy="369332"/>
          </a:xfrm>
          <a:prstGeom prst="rect">
            <a:avLst/>
          </a:prstGeom>
        </p:spPr>
        <p:txBody>
          <a:bodyPr wrap="none">
            <a:spAutoFit/>
          </a:bodyPr>
          <a:lstStyle/>
          <a:p>
            <a:r>
              <a:rPr lang="zh-CN" altLang="en-US" b="1" dirty="0"/>
              <a:t>输入门</a:t>
            </a:r>
          </a:p>
        </p:txBody>
      </p:sp>
      <p:sp>
        <p:nvSpPr>
          <p:cNvPr id="11" name="矩形 10"/>
          <p:cNvSpPr/>
          <p:nvPr/>
        </p:nvSpPr>
        <p:spPr>
          <a:xfrm>
            <a:off x="2381224" y="4786322"/>
            <a:ext cx="877163" cy="369332"/>
          </a:xfrm>
          <a:prstGeom prst="rect">
            <a:avLst/>
          </a:prstGeom>
        </p:spPr>
        <p:txBody>
          <a:bodyPr wrap="none">
            <a:spAutoFit/>
          </a:bodyPr>
          <a:lstStyle/>
          <a:p>
            <a:r>
              <a:rPr lang="zh-CN" altLang="en-US" b="1" dirty="0"/>
              <a:t>遗忘门</a:t>
            </a:r>
          </a:p>
        </p:txBody>
      </p:sp>
      <p:sp>
        <p:nvSpPr>
          <p:cNvPr id="12" name="矩形 11"/>
          <p:cNvSpPr/>
          <p:nvPr/>
        </p:nvSpPr>
        <p:spPr>
          <a:xfrm>
            <a:off x="4881554" y="4643447"/>
            <a:ext cx="877163" cy="369332"/>
          </a:xfrm>
          <a:prstGeom prst="rect">
            <a:avLst/>
          </a:prstGeom>
        </p:spPr>
        <p:txBody>
          <a:bodyPr wrap="none">
            <a:spAutoFit/>
          </a:bodyPr>
          <a:lstStyle/>
          <a:p>
            <a:r>
              <a:rPr lang="zh-CN" altLang="en-US" b="1" dirty="0"/>
              <a:t>输出门</a:t>
            </a:r>
          </a:p>
        </p:txBody>
      </p:sp>
      <p:sp>
        <p:nvSpPr>
          <p:cNvPr id="13" name="矩形 12"/>
          <p:cNvSpPr/>
          <p:nvPr/>
        </p:nvSpPr>
        <p:spPr>
          <a:xfrm>
            <a:off x="6167438" y="2143116"/>
            <a:ext cx="1107996" cy="369332"/>
          </a:xfrm>
          <a:prstGeom prst="rect">
            <a:avLst/>
          </a:prstGeom>
        </p:spPr>
        <p:txBody>
          <a:bodyPr wrap="none">
            <a:spAutoFit/>
          </a:bodyPr>
          <a:lstStyle/>
          <a:p>
            <a:r>
              <a:rPr lang="zh-CN" altLang="en-US" b="1" dirty="0"/>
              <a:t>记忆状态</a:t>
            </a:r>
          </a:p>
        </p:txBody>
      </p:sp>
      <p:cxnSp>
        <p:nvCxnSpPr>
          <p:cNvPr id="15" name="直接箭头连接符 14"/>
          <p:cNvCxnSpPr/>
          <p:nvPr/>
        </p:nvCxnSpPr>
        <p:spPr bwMode="auto">
          <a:xfrm rot="16200000" flipV="1">
            <a:off x="4060017" y="4321975"/>
            <a:ext cx="571504" cy="214314"/>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直接箭头连接符 17"/>
          <p:cNvCxnSpPr>
            <a:stCxn id="11" idx="0"/>
          </p:cNvCxnSpPr>
          <p:nvPr/>
        </p:nvCxnSpPr>
        <p:spPr bwMode="auto">
          <a:xfrm rot="5400000" flipH="1" flipV="1">
            <a:off x="2850548" y="4041200"/>
            <a:ext cx="714380" cy="775864"/>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箭头连接符 21"/>
          <p:cNvCxnSpPr/>
          <p:nvPr/>
        </p:nvCxnSpPr>
        <p:spPr bwMode="auto">
          <a:xfrm rot="16200000" flipV="1">
            <a:off x="4845835" y="4321976"/>
            <a:ext cx="500066" cy="142876"/>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直接箭头连接符 23"/>
          <p:cNvCxnSpPr/>
          <p:nvPr/>
        </p:nvCxnSpPr>
        <p:spPr bwMode="auto">
          <a:xfrm rot="5400000">
            <a:off x="6024562" y="2571744"/>
            <a:ext cx="500066" cy="500066"/>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6" name="矩形 25"/>
          <p:cNvSpPr/>
          <p:nvPr/>
        </p:nvSpPr>
        <p:spPr>
          <a:xfrm>
            <a:off x="4452926" y="2000240"/>
            <a:ext cx="646331" cy="369332"/>
          </a:xfrm>
          <a:prstGeom prst="rect">
            <a:avLst/>
          </a:prstGeom>
        </p:spPr>
        <p:txBody>
          <a:bodyPr wrap="none">
            <a:spAutoFit/>
          </a:bodyPr>
          <a:lstStyle/>
          <a:p>
            <a:r>
              <a:rPr lang="zh-CN" altLang="en-US" b="1" dirty="0"/>
              <a:t>输出</a:t>
            </a:r>
          </a:p>
        </p:txBody>
      </p:sp>
      <p:cxnSp>
        <p:nvCxnSpPr>
          <p:cNvPr id="27" name="直接箭头连接符 26"/>
          <p:cNvCxnSpPr/>
          <p:nvPr/>
        </p:nvCxnSpPr>
        <p:spPr bwMode="auto">
          <a:xfrm>
            <a:off x="5095868" y="2214554"/>
            <a:ext cx="357190" cy="71438"/>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矩形 28"/>
          <p:cNvSpPr/>
          <p:nvPr/>
        </p:nvSpPr>
        <p:spPr>
          <a:xfrm>
            <a:off x="380960" y="6072206"/>
            <a:ext cx="9977924" cy="369332"/>
          </a:xfrm>
          <a:prstGeom prst="rect">
            <a:avLst/>
          </a:prstGeom>
        </p:spPr>
        <p:txBody>
          <a:bodyPr wrap="none">
            <a:spAutoFit/>
          </a:bodyPr>
          <a:lstStyle/>
          <a:p>
            <a:r>
              <a:rPr lang="zh-CN" altLang="en-US" b="1" dirty="0">
                <a:solidFill>
                  <a:srgbClr val="FF0000"/>
                </a:solidFill>
              </a:rPr>
              <a:t>长短期记忆网络（</a:t>
            </a:r>
            <a:r>
              <a:rPr lang="en-US" altLang="zh-CN" b="1" dirty="0">
                <a:solidFill>
                  <a:srgbClr val="FF0000"/>
                </a:solidFill>
              </a:rPr>
              <a:t>Long Short-Term Memory</a:t>
            </a:r>
            <a:r>
              <a:rPr lang="zh-CN" altLang="en-US" b="1" dirty="0">
                <a:solidFill>
                  <a:srgbClr val="FF0000"/>
                </a:solidFill>
              </a:rPr>
              <a:t>，</a:t>
            </a:r>
            <a:r>
              <a:rPr lang="en-US" altLang="zh-CN" b="1" dirty="0">
                <a:solidFill>
                  <a:srgbClr val="FF0000"/>
                </a:solidFill>
              </a:rPr>
              <a:t> LSTM </a:t>
            </a:r>
            <a:r>
              <a:rPr lang="zh-CN" altLang="en-US" b="1" dirty="0">
                <a:solidFill>
                  <a:srgbClr val="FF0000"/>
                </a:solidFill>
              </a:rPr>
              <a:t>）：专门设计用于解决长期依赖的问题</a:t>
            </a:r>
          </a:p>
        </p:txBody>
      </p:sp>
      <p:pic>
        <p:nvPicPr>
          <p:cNvPr id="7174" name="Picture 6"/>
          <p:cNvPicPr>
            <a:picLocks noChangeAspect="1" noChangeArrowheads="1"/>
          </p:cNvPicPr>
          <p:nvPr/>
        </p:nvPicPr>
        <p:blipFill>
          <a:blip r:embed="rId3"/>
          <a:srcRect/>
          <a:stretch>
            <a:fillRect/>
          </a:stretch>
        </p:blipFill>
        <p:spPr bwMode="auto">
          <a:xfrm>
            <a:off x="9239272" y="1785926"/>
            <a:ext cx="2781300" cy="371475"/>
          </a:xfrm>
          <a:prstGeom prst="rect">
            <a:avLst/>
          </a:prstGeom>
          <a:noFill/>
          <a:ln w="9525">
            <a:noFill/>
            <a:miter lim="800000"/>
            <a:headEnd/>
            <a:tailEnd/>
          </a:ln>
          <a:effectLst/>
        </p:spPr>
      </p:pic>
      <p:pic>
        <p:nvPicPr>
          <p:cNvPr id="7175" name="Picture 7"/>
          <p:cNvPicPr>
            <a:picLocks noChangeAspect="1" noChangeArrowheads="1"/>
          </p:cNvPicPr>
          <p:nvPr/>
        </p:nvPicPr>
        <p:blipFill>
          <a:blip r:embed="rId4"/>
          <a:srcRect/>
          <a:stretch>
            <a:fillRect/>
          </a:stretch>
        </p:blipFill>
        <p:spPr bwMode="auto">
          <a:xfrm>
            <a:off x="9739338" y="2500306"/>
            <a:ext cx="2114550" cy="809625"/>
          </a:xfrm>
          <a:prstGeom prst="rect">
            <a:avLst/>
          </a:prstGeom>
          <a:noFill/>
          <a:ln w="9525">
            <a:noFill/>
            <a:miter lim="800000"/>
            <a:headEnd/>
            <a:tailEnd/>
          </a:ln>
          <a:effectLst/>
        </p:spPr>
      </p:pic>
      <p:sp>
        <p:nvSpPr>
          <p:cNvPr id="19" name="矩形 18"/>
          <p:cNvSpPr/>
          <p:nvPr/>
        </p:nvSpPr>
        <p:spPr>
          <a:xfrm>
            <a:off x="4024298" y="5357826"/>
            <a:ext cx="2723823" cy="369332"/>
          </a:xfrm>
          <a:prstGeom prst="rect">
            <a:avLst/>
          </a:prstGeom>
        </p:spPr>
        <p:txBody>
          <a:bodyPr wrap="none">
            <a:spAutoFit/>
          </a:bodyPr>
          <a:lstStyle/>
          <a:p>
            <a:r>
              <a:rPr lang="en-US" altLang="zh-CN" b="1" dirty="0"/>
              <a:t>LSTM </a:t>
            </a:r>
            <a:r>
              <a:rPr lang="zh-CN" altLang="en-US" b="1" dirty="0"/>
              <a:t>按时间展开示意图</a:t>
            </a:r>
          </a:p>
        </p:txBody>
      </p:sp>
      <p:sp>
        <p:nvSpPr>
          <p:cNvPr id="20" name="矩形 19"/>
          <p:cNvSpPr/>
          <p:nvPr/>
        </p:nvSpPr>
        <p:spPr>
          <a:xfrm>
            <a:off x="952464" y="3071810"/>
            <a:ext cx="646331" cy="369332"/>
          </a:xfrm>
          <a:prstGeom prst="rect">
            <a:avLst/>
          </a:prstGeom>
        </p:spPr>
        <p:txBody>
          <a:bodyPr wrap="none">
            <a:spAutoFit/>
          </a:bodyPr>
          <a:lstStyle/>
          <a:p>
            <a:r>
              <a:rPr lang="zh-CN" altLang="en-US" dirty="0"/>
              <a:t>黑箱</a:t>
            </a:r>
          </a:p>
        </p:txBody>
      </p:sp>
      <p:sp>
        <p:nvSpPr>
          <p:cNvPr id="21" name="矩形 20"/>
          <p:cNvSpPr/>
          <p:nvPr/>
        </p:nvSpPr>
        <p:spPr>
          <a:xfrm>
            <a:off x="6453190" y="3071810"/>
            <a:ext cx="646331" cy="369332"/>
          </a:xfrm>
          <a:prstGeom prst="rect">
            <a:avLst/>
          </a:prstGeom>
        </p:spPr>
        <p:txBody>
          <a:bodyPr wrap="none">
            <a:spAutoFit/>
          </a:bodyPr>
          <a:lstStyle/>
          <a:p>
            <a:r>
              <a:rPr lang="zh-CN" altLang="en-US" dirty="0"/>
              <a:t>黑箱</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24</a:t>
            </a:fld>
            <a:endParaRPr lang="zh-CN" altLang="en-US">
              <a:solidFill>
                <a:prstClr val="black"/>
              </a:solidFill>
            </a:endParaRPr>
          </a:p>
        </p:txBody>
      </p:sp>
      <p:sp>
        <p:nvSpPr>
          <p:cNvPr id="11" name="圆角矩形 10"/>
          <p:cNvSpPr/>
          <p:nvPr/>
        </p:nvSpPr>
        <p:spPr bwMode="auto">
          <a:xfrm>
            <a:off x="9953652" y="1214422"/>
            <a:ext cx="1357322" cy="1428760"/>
          </a:xfrm>
          <a:prstGeom prst="round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pic>
        <p:nvPicPr>
          <p:cNvPr id="8194" name="Picture 2"/>
          <p:cNvPicPr>
            <a:picLocks noChangeAspect="1" noChangeArrowheads="1"/>
          </p:cNvPicPr>
          <p:nvPr/>
        </p:nvPicPr>
        <p:blipFill>
          <a:blip r:embed="rId2"/>
          <a:srcRect/>
          <a:stretch>
            <a:fillRect/>
          </a:stretch>
        </p:blipFill>
        <p:spPr bwMode="auto">
          <a:xfrm>
            <a:off x="238084" y="4305323"/>
            <a:ext cx="7143800" cy="2353361"/>
          </a:xfrm>
          <a:prstGeom prst="rect">
            <a:avLst/>
          </a:prstGeom>
          <a:noFill/>
          <a:ln w="9525">
            <a:noFill/>
            <a:miter lim="800000"/>
            <a:headEnd/>
            <a:tailEnd/>
          </a:ln>
          <a:effectLst/>
        </p:spPr>
      </p:pic>
      <p:sp>
        <p:nvSpPr>
          <p:cNvPr id="3" name="标题 1"/>
          <p:cNvSpPr>
            <a:spLocks noGrp="1"/>
          </p:cNvSpPr>
          <p:nvPr/>
        </p:nvSpPr>
        <p:spPr>
          <a:xfrm>
            <a:off x="431801" y="260350"/>
            <a:ext cx="9215967" cy="609600"/>
          </a:xfrm>
          <a:prstGeom prst="rect">
            <a:avLst/>
          </a:prstGeom>
          <a:noFill/>
          <a:ln>
            <a:noFill/>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r>
              <a:rPr lang="en-US" altLang="zh-CN" dirty="0"/>
              <a:t>LSTM</a:t>
            </a:r>
            <a:r>
              <a:rPr lang="zh-CN" altLang="en-US" dirty="0"/>
              <a:t>的算法过程</a:t>
            </a:r>
          </a:p>
        </p:txBody>
      </p:sp>
      <p:sp>
        <p:nvSpPr>
          <p:cNvPr id="4" name="灯片编号占位符 2"/>
          <p:cNvSpPr>
            <a:spLocks noGrp="1"/>
          </p:cNvSpPr>
          <p:nvPr/>
        </p:nvSpPr>
        <p:spPr>
          <a:xfrm>
            <a:off x="4722284" y="6604000"/>
            <a:ext cx="2844800" cy="304800"/>
          </a:xfrm>
          <a:prstGeom prst="rect">
            <a:avLst/>
          </a:prstGeom>
          <a:noFill/>
          <a:ln>
            <a:noFill/>
          </a:ln>
          <a:effectLst/>
        </p:spPr>
        <p:txBody>
          <a:bodyPr vert="horz" wrap="square" lIns="91440" tIns="45720" rIns="91440" bIns="45720" numCol="1" anchor="t" anchorCtr="0" compatLnSpc="1"/>
          <a:lstStyle>
            <a:defPPr>
              <a:defRPr lang="zh-CN"/>
            </a:defPPr>
            <a:lvl1pPr marL="0" algn="ctr" defTabSz="914400" rtl="0" eaLnBrk="1" latinLnBrk="0" hangingPunct="1">
              <a:defRPr sz="1000" kern="1200">
                <a:solidFill>
                  <a:schemeClr val="tx1"/>
                </a:solidFill>
                <a:effectLst>
                  <a:outerShdw blurRad="38100" dist="38100" dir="2700000" algn="tl">
                    <a:srgbClr val="C0C0C0"/>
                  </a:outerShdw>
                </a:effectLst>
                <a:latin typeface="+mn-lt"/>
                <a:ea typeface="굴림" pitchFamily="50" charset="-127"/>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t>24</a:t>
            </a:fld>
            <a:endParaRPr lang="zh-CN" altLang="en-US">
              <a:solidFill>
                <a:prstClr val="black"/>
              </a:solidFill>
            </a:endParaRPr>
          </a:p>
        </p:txBody>
      </p:sp>
      <p:pic>
        <p:nvPicPr>
          <p:cNvPr id="5" name="Picture 2"/>
          <p:cNvPicPr>
            <a:picLocks noChangeAspect="1" noChangeArrowheads="1"/>
          </p:cNvPicPr>
          <p:nvPr/>
        </p:nvPicPr>
        <p:blipFill>
          <a:blip r:embed="rId3"/>
          <a:srcRect/>
          <a:stretch>
            <a:fillRect/>
          </a:stretch>
        </p:blipFill>
        <p:spPr bwMode="auto">
          <a:xfrm>
            <a:off x="309522" y="1071546"/>
            <a:ext cx="8715375" cy="3219450"/>
          </a:xfrm>
          <a:prstGeom prst="rect">
            <a:avLst/>
          </a:prstGeom>
          <a:noFill/>
          <a:ln w="9525">
            <a:noFill/>
            <a:miter lim="800000"/>
            <a:headEnd/>
            <a:tailEnd/>
          </a:ln>
          <a:effectLst/>
        </p:spPr>
      </p:pic>
      <p:pic>
        <p:nvPicPr>
          <p:cNvPr id="8195" name="Picture 3"/>
          <p:cNvPicPr>
            <a:picLocks noChangeAspect="1" noChangeArrowheads="1"/>
          </p:cNvPicPr>
          <p:nvPr/>
        </p:nvPicPr>
        <p:blipFill>
          <a:blip r:embed="rId4"/>
          <a:srcRect/>
          <a:stretch>
            <a:fillRect/>
          </a:stretch>
        </p:blipFill>
        <p:spPr bwMode="auto">
          <a:xfrm>
            <a:off x="7881950" y="4429132"/>
            <a:ext cx="3009900" cy="1581150"/>
          </a:xfrm>
          <a:prstGeom prst="rect">
            <a:avLst/>
          </a:prstGeom>
          <a:noFill/>
          <a:ln w="9525">
            <a:noFill/>
            <a:miter lim="800000"/>
            <a:headEnd/>
            <a:tailEnd/>
          </a:ln>
          <a:effectLst/>
        </p:spPr>
      </p:pic>
      <p:pic>
        <p:nvPicPr>
          <p:cNvPr id="8196" name="Picture 4"/>
          <p:cNvPicPr>
            <a:picLocks noChangeAspect="1" noChangeArrowheads="1"/>
          </p:cNvPicPr>
          <p:nvPr/>
        </p:nvPicPr>
        <p:blipFill>
          <a:blip r:embed="rId5"/>
          <a:srcRect/>
          <a:stretch>
            <a:fillRect/>
          </a:stretch>
        </p:blipFill>
        <p:spPr bwMode="auto">
          <a:xfrm>
            <a:off x="10167966" y="1571612"/>
            <a:ext cx="695325" cy="352425"/>
          </a:xfrm>
          <a:prstGeom prst="rect">
            <a:avLst/>
          </a:prstGeom>
          <a:noFill/>
          <a:ln w="9525">
            <a:noFill/>
            <a:miter lim="800000"/>
            <a:headEnd/>
            <a:tailEnd/>
          </a:ln>
          <a:effectLst/>
        </p:spPr>
      </p:pic>
      <p:pic>
        <p:nvPicPr>
          <p:cNvPr id="8197" name="Picture 5"/>
          <p:cNvPicPr>
            <a:picLocks noChangeAspect="1" noChangeArrowheads="1"/>
          </p:cNvPicPr>
          <p:nvPr/>
        </p:nvPicPr>
        <p:blipFill>
          <a:blip r:embed="rId6"/>
          <a:srcRect/>
          <a:stretch>
            <a:fillRect/>
          </a:stretch>
        </p:blipFill>
        <p:spPr bwMode="auto">
          <a:xfrm>
            <a:off x="10139396" y="1852599"/>
            <a:ext cx="742950" cy="342900"/>
          </a:xfrm>
          <a:prstGeom prst="rect">
            <a:avLst/>
          </a:prstGeom>
          <a:noFill/>
          <a:ln w="9525">
            <a:noFill/>
            <a:miter lim="800000"/>
            <a:headEnd/>
            <a:tailEnd/>
          </a:ln>
          <a:effectLst/>
        </p:spPr>
      </p:pic>
      <p:pic>
        <p:nvPicPr>
          <p:cNvPr id="8198" name="Picture 6"/>
          <p:cNvPicPr>
            <a:picLocks noChangeAspect="1" noChangeArrowheads="1"/>
          </p:cNvPicPr>
          <p:nvPr/>
        </p:nvPicPr>
        <p:blipFill>
          <a:blip r:embed="rId7"/>
          <a:srcRect/>
          <a:stretch>
            <a:fillRect/>
          </a:stretch>
        </p:blipFill>
        <p:spPr bwMode="auto">
          <a:xfrm>
            <a:off x="10239404" y="2152641"/>
            <a:ext cx="571504" cy="419103"/>
          </a:xfrm>
          <a:prstGeom prst="rect">
            <a:avLst/>
          </a:prstGeom>
          <a:noFill/>
          <a:ln w="9525">
            <a:noFill/>
            <a:miter lim="800000"/>
            <a:headEnd/>
            <a:tailEnd/>
          </a:ln>
          <a:effectLst/>
        </p:spPr>
      </p:pic>
      <p:sp>
        <p:nvSpPr>
          <p:cNvPr id="10" name="矩形 9"/>
          <p:cNvSpPr/>
          <p:nvPr/>
        </p:nvSpPr>
        <p:spPr>
          <a:xfrm>
            <a:off x="10096528" y="1214422"/>
            <a:ext cx="1338828" cy="369332"/>
          </a:xfrm>
          <a:prstGeom prst="rect">
            <a:avLst/>
          </a:prstGeom>
        </p:spPr>
        <p:txBody>
          <a:bodyPr wrap="none">
            <a:spAutoFit/>
          </a:bodyPr>
          <a:lstStyle/>
          <a:p>
            <a:r>
              <a:rPr lang="zh-CN" altLang="en-US" b="1" dirty="0"/>
              <a:t>网络参数：</a:t>
            </a:r>
            <a:endParaRPr lang="en-US" altLang="zh-CN" b="1"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25</a:t>
            </a:fld>
            <a:endParaRPr lang="zh-CN" altLang="en-US">
              <a:solidFill>
                <a:prstClr val="black"/>
              </a:solidFill>
            </a:endParaRPr>
          </a:p>
        </p:txBody>
      </p:sp>
      <p:sp>
        <p:nvSpPr>
          <p:cNvPr id="3" name="灯片编号占位符 1"/>
          <p:cNvSpPr>
            <a:spLocks noGrp="1"/>
          </p:cNvSpPr>
          <p:nvPr/>
        </p:nvSpPr>
        <p:spPr>
          <a:xfrm>
            <a:off x="4722284" y="6604000"/>
            <a:ext cx="2844800" cy="304800"/>
          </a:xfrm>
          <a:prstGeom prst="rect">
            <a:avLst/>
          </a:prstGeom>
          <a:noFill/>
          <a:ln>
            <a:noFill/>
          </a:ln>
          <a:effectLst/>
        </p:spPr>
        <p:txBody>
          <a:bodyPr vert="horz" wrap="square" lIns="91440" tIns="45720" rIns="91440" bIns="45720" numCol="1" anchor="t" anchorCtr="0" compatLnSpc="1"/>
          <a:lstStyle>
            <a:defPPr>
              <a:defRPr lang="zh-CN"/>
            </a:defPPr>
            <a:lvl1pPr marL="0" algn="ctr" defTabSz="914400" rtl="0" eaLnBrk="1" latinLnBrk="0" hangingPunct="1">
              <a:defRPr sz="1000" kern="1200">
                <a:solidFill>
                  <a:schemeClr val="tx1"/>
                </a:solidFill>
                <a:effectLst>
                  <a:outerShdw blurRad="38100" dist="38100" dir="2700000" algn="tl">
                    <a:srgbClr val="C0C0C0"/>
                  </a:outerShdw>
                </a:effectLst>
                <a:latin typeface="+mn-lt"/>
                <a:ea typeface="굴림" pitchFamily="50" charset="-127"/>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t>25</a:t>
            </a:fld>
            <a:endParaRPr lang="zh-CN" altLang="en-US">
              <a:solidFill>
                <a:prstClr val="black"/>
              </a:solidFill>
            </a:endParaRPr>
          </a:p>
        </p:txBody>
      </p:sp>
      <p:sp>
        <p:nvSpPr>
          <p:cNvPr id="5" name="标题 4"/>
          <p:cNvSpPr txBox="1"/>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NLP</a:t>
            </a: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任务分类</a:t>
            </a:r>
          </a:p>
        </p:txBody>
      </p:sp>
      <p:pic>
        <p:nvPicPr>
          <p:cNvPr id="2050" name="Picture 2"/>
          <p:cNvPicPr>
            <a:picLocks noChangeAspect="1" noChangeArrowheads="1"/>
          </p:cNvPicPr>
          <p:nvPr/>
        </p:nvPicPr>
        <p:blipFill>
          <a:blip r:embed="rId2"/>
          <a:srcRect/>
          <a:stretch>
            <a:fillRect/>
          </a:stretch>
        </p:blipFill>
        <p:spPr bwMode="auto">
          <a:xfrm>
            <a:off x="1381092" y="1000108"/>
            <a:ext cx="9358378" cy="5470743"/>
          </a:xfrm>
          <a:prstGeom prst="rect">
            <a:avLst/>
          </a:prstGeom>
          <a:noFill/>
          <a:ln w="9525">
            <a:noFill/>
            <a:miter lim="800000"/>
            <a:headEnd/>
            <a:tailEnd/>
          </a:ln>
          <a:effec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p:cNvPicPr>
            <a:picLocks noChangeAspect="1" noChangeArrowheads="1"/>
          </p:cNvPicPr>
          <p:nvPr/>
        </p:nvPicPr>
        <p:blipFill>
          <a:blip r:embed="rId2"/>
          <a:srcRect/>
          <a:stretch>
            <a:fillRect/>
          </a:stretch>
        </p:blipFill>
        <p:spPr bwMode="auto">
          <a:xfrm>
            <a:off x="6240780" y="3356610"/>
            <a:ext cx="2372360" cy="2236470"/>
          </a:xfrm>
          <a:prstGeom prst="rect">
            <a:avLst/>
          </a:prstGeom>
          <a:noFill/>
          <a:ln w="9525">
            <a:noFill/>
            <a:miter lim="800000"/>
            <a:headEnd/>
            <a:tailEnd/>
          </a:ln>
          <a:effectLst/>
        </p:spPr>
      </p:pic>
      <p:pic>
        <p:nvPicPr>
          <p:cNvPr id="6" name="图片 5"/>
          <p:cNvPicPr>
            <a:picLocks noChangeAspect="1"/>
          </p:cNvPicPr>
          <p:nvPr/>
        </p:nvPicPr>
        <p:blipFill>
          <a:blip r:embed="rId3"/>
          <a:stretch>
            <a:fillRect/>
          </a:stretch>
        </p:blipFill>
        <p:spPr>
          <a:xfrm>
            <a:off x="335915" y="4297680"/>
            <a:ext cx="2501900" cy="2273300"/>
          </a:xfrm>
          <a:prstGeom prst="rect">
            <a:avLst/>
          </a:prstGeom>
        </p:spPr>
      </p:pic>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26</a:t>
            </a:fld>
            <a:endParaRPr lang="zh-CN" altLang="en-US">
              <a:solidFill>
                <a:prstClr val="black"/>
              </a:solidFill>
            </a:endParaRPr>
          </a:p>
        </p:txBody>
      </p:sp>
      <p:sp>
        <p:nvSpPr>
          <p:cNvPr id="5" name="标题 4"/>
          <p:cNvSpPr txBox="1"/>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NLP</a:t>
            </a: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技术演变</a:t>
            </a:r>
          </a:p>
        </p:txBody>
      </p:sp>
      <p:sp>
        <p:nvSpPr>
          <p:cNvPr id="7" name="矩形 6"/>
          <p:cNvSpPr/>
          <p:nvPr/>
        </p:nvSpPr>
        <p:spPr bwMode="auto">
          <a:xfrm>
            <a:off x="595274" y="1214422"/>
            <a:ext cx="2071702" cy="500066"/>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Times New Roman" panose="02020603050405020304" pitchFamily="18" charset="0"/>
              </a:rPr>
              <a:t>基于规则算法</a:t>
            </a:r>
          </a:p>
        </p:txBody>
      </p:sp>
      <p:sp>
        <p:nvSpPr>
          <p:cNvPr id="8" name="矩形 7"/>
          <p:cNvSpPr/>
          <p:nvPr/>
        </p:nvSpPr>
        <p:spPr bwMode="auto">
          <a:xfrm>
            <a:off x="3452794" y="1214422"/>
            <a:ext cx="2143140" cy="500066"/>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Times New Roman" panose="02020603050405020304" pitchFamily="18" charset="0"/>
              </a:rPr>
              <a:t>统计语言模型</a:t>
            </a:r>
          </a:p>
        </p:txBody>
      </p:sp>
      <p:sp>
        <p:nvSpPr>
          <p:cNvPr id="9" name="矩形 8"/>
          <p:cNvSpPr/>
          <p:nvPr/>
        </p:nvSpPr>
        <p:spPr bwMode="auto">
          <a:xfrm>
            <a:off x="6381752" y="1214422"/>
            <a:ext cx="2071702" cy="500066"/>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Times New Roman" panose="02020603050405020304" pitchFamily="18" charset="0"/>
              </a:rPr>
              <a:t>序列生成模型</a:t>
            </a:r>
          </a:p>
        </p:txBody>
      </p:sp>
      <p:sp>
        <p:nvSpPr>
          <p:cNvPr id="10" name="矩形 9"/>
          <p:cNvSpPr/>
          <p:nvPr/>
        </p:nvSpPr>
        <p:spPr bwMode="auto">
          <a:xfrm>
            <a:off x="9167834" y="1214422"/>
            <a:ext cx="2428892" cy="500066"/>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r>
              <a:rPr kumimoji="0" lang="zh-CN" altLang="en-US" sz="2400" b="0" i="0" u="none" strike="noStrike" cap="none" normalizeH="0" baseline="0" dirty="0">
                <a:ln>
                  <a:noFill/>
                </a:ln>
                <a:solidFill>
                  <a:schemeClr val="tx1"/>
                </a:solidFill>
                <a:effectLst/>
                <a:latin typeface="Times New Roman" panose="02020603050405020304" pitchFamily="18" charset="0"/>
              </a:rPr>
              <a:t>预训练</a:t>
            </a:r>
            <a:r>
              <a:rPr kumimoji="0" lang="en-US" altLang="zh-CN" sz="2400" b="0" i="0" u="none" strike="noStrike" cap="none" normalizeH="0" baseline="0" dirty="0">
                <a:ln>
                  <a:noFill/>
                </a:ln>
                <a:solidFill>
                  <a:schemeClr val="tx1"/>
                </a:solidFill>
                <a:effectLst/>
                <a:latin typeface="Times New Roman" panose="02020603050405020304" pitchFamily="18" charset="0"/>
              </a:rPr>
              <a:t>-</a:t>
            </a:r>
            <a:r>
              <a:rPr kumimoji="0" lang="zh-CN" altLang="en-US" sz="2400" b="0" i="0" u="none" strike="noStrike" cap="none" normalizeH="0" baseline="0" dirty="0">
                <a:ln>
                  <a:noFill/>
                </a:ln>
                <a:solidFill>
                  <a:schemeClr val="tx1"/>
                </a:solidFill>
                <a:effectLst/>
                <a:latin typeface="Times New Roman" panose="02020603050405020304" pitchFamily="18" charset="0"/>
              </a:rPr>
              <a:t>微调模型</a:t>
            </a:r>
          </a:p>
        </p:txBody>
      </p:sp>
      <p:sp>
        <p:nvSpPr>
          <p:cNvPr id="12" name="右箭头 11"/>
          <p:cNvSpPr/>
          <p:nvPr/>
        </p:nvSpPr>
        <p:spPr bwMode="auto">
          <a:xfrm>
            <a:off x="2809852" y="1229856"/>
            <a:ext cx="642942" cy="484632"/>
          </a:xfrm>
          <a:prstGeom prst="rightArrow">
            <a:avLst/>
          </a:prstGeom>
          <a:solidFill>
            <a:srgbClr val="FF00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13" name="右箭头 12"/>
          <p:cNvSpPr/>
          <p:nvPr/>
        </p:nvSpPr>
        <p:spPr bwMode="auto">
          <a:xfrm>
            <a:off x="5738810" y="1214422"/>
            <a:ext cx="642942" cy="484632"/>
          </a:xfrm>
          <a:prstGeom prst="rightArrow">
            <a:avLst/>
          </a:prstGeom>
          <a:solidFill>
            <a:srgbClr val="FF00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14" name="右箭头 13"/>
          <p:cNvSpPr/>
          <p:nvPr/>
        </p:nvSpPr>
        <p:spPr bwMode="auto">
          <a:xfrm>
            <a:off x="8524892" y="1214422"/>
            <a:ext cx="642942" cy="484632"/>
          </a:xfrm>
          <a:prstGeom prst="rightArrow">
            <a:avLst/>
          </a:prstGeom>
          <a:solidFill>
            <a:srgbClr val="FF00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15" name="矩形 14"/>
          <p:cNvSpPr/>
          <p:nvPr/>
        </p:nvSpPr>
        <p:spPr>
          <a:xfrm>
            <a:off x="407653" y="6236666"/>
            <a:ext cx="1500198" cy="400110"/>
          </a:xfrm>
          <a:prstGeom prst="rect">
            <a:avLst/>
          </a:prstGeom>
          <a:ln w="3175">
            <a:noFill/>
          </a:ln>
        </p:spPr>
        <p:txBody>
          <a:bodyPr wrap="square">
            <a:spAutoFit/>
          </a:bodyPr>
          <a:lstStyle/>
          <a:p>
            <a:r>
              <a:rPr lang="zh-CN" altLang="en-US" sz="2000" b="1" dirty="0"/>
              <a:t>基于语法</a:t>
            </a:r>
          </a:p>
        </p:txBody>
      </p:sp>
      <p:pic>
        <p:nvPicPr>
          <p:cNvPr id="4" name="图片 3"/>
          <p:cNvPicPr>
            <a:picLocks noChangeAspect="1"/>
          </p:cNvPicPr>
          <p:nvPr/>
        </p:nvPicPr>
        <p:blipFill>
          <a:blip r:embed="rId4"/>
          <a:stretch>
            <a:fillRect/>
          </a:stretch>
        </p:blipFill>
        <p:spPr>
          <a:xfrm>
            <a:off x="407035" y="1917700"/>
            <a:ext cx="2455545" cy="2289810"/>
          </a:xfrm>
          <a:prstGeom prst="rect">
            <a:avLst/>
          </a:prstGeom>
        </p:spPr>
      </p:pic>
      <p:pic>
        <p:nvPicPr>
          <p:cNvPr id="19457" name="Picture 1"/>
          <p:cNvPicPr>
            <a:picLocks noChangeAspect="1" noChangeArrowheads="1"/>
          </p:cNvPicPr>
          <p:nvPr/>
        </p:nvPicPr>
        <p:blipFill>
          <a:blip r:embed="rId5"/>
          <a:srcRect/>
          <a:stretch>
            <a:fillRect/>
          </a:stretch>
        </p:blipFill>
        <p:spPr bwMode="auto">
          <a:xfrm>
            <a:off x="3503930" y="1917065"/>
            <a:ext cx="2093595" cy="1106805"/>
          </a:xfrm>
          <a:prstGeom prst="rect">
            <a:avLst/>
          </a:prstGeom>
          <a:noFill/>
          <a:ln w="9525">
            <a:noFill/>
            <a:miter lim="800000"/>
            <a:headEnd/>
            <a:tailEnd/>
          </a:ln>
          <a:effectLst/>
        </p:spPr>
      </p:pic>
      <p:pic>
        <p:nvPicPr>
          <p:cNvPr id="17411" name="Picture 3"/>
          <p:cNvPicPr>
            <a:picLocks noChangeAspect="1" noChangeArrowheads="1"/>
          </p:cNvPicPr>
          <p:nvPr/>
        </p:nvPicPr>
        <p:blipFill>
          <a:blip r:embed="rId6"/>
          <a:srcRect/>
          <a:stretch>
            <a:fillRect/>
          </a:stretch>
        </p:blipFill>
        <p:spPr bwMode="auto">
          <a:xfrm>
            <a:off x="3430905" y="3128645"/>
            <a:ext cx="1943100" cy="1726565"/>
          </a:xfrm>
          <a:prstGeom prst="rect">
            <a:avLst/>
          </a:prstGeom>
          <a:noFill/>
          <a:ln w="9525">
            <a:noFill/>
            <a:miter lim="800000"/>
            <a:headEnd/>
            <a:tailEnd/>
          </a:ln>
          <a:effectLst/>
        </p:spPr>
      </p:pic>
      <p:sp>
        <p:nvSpPr>
          <p:cNvPr id="18" name="矩形 17"/>
          <p:cNvSpPr/>
          <p:nvPr/>
        </p:nvSpPr>
        <p:spPr>
          <a:xfrm>
            <a:off x="4439626" y="4581205"/>
            <a:ext cx="970280" cy="275590"/>
          </a:xfrm>
          <a:prstGeom prst="rect">
            <a:avLst/>
          </a:prstGeom>
        </p:spPr>
        <p:txBody>
          <a:bodyPr wrap="none">
            <a:spAutoFit/>
          </a:bodyPr>
          <a:lstStyle/>
          <a:p>
            <a:r>
              <a:rPr lang="en-US" altLang="zh-CN" sz="1200" b="1" dirty="0"/>
              <a:t>CBOW</a:t>
            </a:r>
            <a:r>
              <a:rPr lang="zh-CN" altLang="en-US" sz="1200" b="1" dirty="0"/>
              <a:t>模型</a:t>
            </a:r>
            <a:endParaRPr lang="zh-CN" altLang="en-US" sz="1200" dirty="0"/>
          </a:p>
        </p:txBody>
      </p:sp>
      <p:pic>
        <p:nvPicPr>
          <p:cNvPr id="17412" name="Picture 4"/>
          <p:cNvPicPr>
            <a:picLocks noChangeAspect="1" noChangeArrowheads="1"/>
          </p:cNvPicPr>
          <p:nvPr/>
        </p:nvPicPr>
        <p:blipFill>
          <a:blip r:embed="rId7"/>
          <a:srcRect/>
          <a:stretch>
            <a:fillRect/>
          </a:stretch>
        </p:blipFill>
        <p:spPr bwMode="auto">
          <a:xfrm>
            <a:off x="3430905" y="4940935"/>
            <a:ext cx="1941830" cy="1598930"/>
          </a:xfrm>
          <a:prstGeom prst="rect">
            <a:avLst/>
          </a:prstGeom>
          <a:noFill/>
          <a:ln w="9525">
            <a:noFill/>
            <a:miter lim="800000"/>
            <a:headEnd/>
            <a:tailEnd/>
          </a:ln>
          <a:effectLst/>
        </p:spPr>
      </p:pic>
      <p:sp>
        <p:nvSpPr>
          <p:cNvPr id="19" name="矩形 18"/>
          <p:cNvSpPr/>
          <p:nvPr/>
        </p:nvSpPr>
        <p:spPr>
          <a:xfrm>
            <a:off x="3643648" y="6309061"/>
            <a:ext cx="1257935" cy="275590"/>
          </a:xfrm>
          <a:prstGeom prst="rect">
            <a:avLst/>
          </a:prstGeom>
        </p:spPr>
        <p:txBody>
          <a:bodyPr wrap="none">
            <a:spAutoFit/>
          </a:bodyPr>
          <a:lstStyle/>
          <a:p>
            <a:r>
              <a:rPr lang="en-US" altLang="zh-CN" sz="1200" b="1" dirty="0"/>
              <a:t>Skip-Gram</a:t>
            </a:r>
            <a:r>
              <a:rPr lang="zh-CN" altLang="en-US" sz="1200" b="1" dirty="0"/>
              <a:t>模型</a:t>
            </a:r>
            <a:endParaRPr lang="zh-CN" altLang="en-US" sz="1200" dirty="0"/>
          </a:p>
        </p:txBody>
      </p:sp>
      <p:pic>
        <p:nvPicPr>
          <p:cNvPr id="11" name="Picture 3"/>
          <p:cNvPicPr>
            <a:picLocks noChangeAspect="1" noChangeArrowheads="1"/>
          </p:cNvPicPr>
          <p:nvPr/>
        </p:nvPicPr>
        <p:blipFill>
          <a:blip r:embed="rId8"/>
          <a:srcRect/>
          <a:stretch>
            <a:fillRect/>
          </a:stretch>
        </p:blipFill>
        <p:spPr bwMode="auto">
          <a:xfrm>
            <a:off x="6094095" y="1981200"/>
            <a:ext cx="2359025" cy="1147445"/>
          </a:xfrm>
          <a:prstGeom prst="rect">
            <a:avLst/>
          </a:prstGeom>
          <a:noFill/>
          <a:ln w="9525">
            <a:noFill/>
            <a:miter lim="800000"/>
            <a:headEnd/>
            <a:tailEnd/>
          </a:ln>
          <a:effectLst/>
        </p:spPr>
      </p:pic>
      <p:sp>
        <p:nvSpPr>
          <p:cNvPr id="17" name="矩形 16"/>
          <p:cNvSpPr/>
          <p:nvPr/>
        </p:nvSpPr>
        <p:spPr>
          <a:xfrm>
            <a:off x="6888186" y="3213415"/>
            <a:ext cx="512445" cy="275590"/>
          </a:xfrm>
          <a:prstGeom prst="rect">
            <a:avLst/>
          </a:prstGeom>
        </p:spPr>
        <p:txBody>
          <a:bodyPr wrap="none">
            <a:spAutoFit/>
          </a:bodyPr>
          <a:lstStyle/>
          <a:p>
            <a:r>
              <a:rPr lang="en-US" sz="1200" b="1" dirty="0"/>
              <a:t>RNN</a:t>
            </a:r>
            <a:endParaRPr lang="en-US" sz="1200" dirty="0"/>
          </a:p>
        </p:txBody>
      </p:sp>
      <p:sp>
        <p:nvSpPr>
          <p:cNvPr id="20" name="矩形 19"/>
          <p:cNvSpPr/>
          <p:nvPr/>
        </p:nvSpPr>
        <p:spPr>
          <a:xfrm>
            <a:off x="6596668" y="5805188"/>
            <a:ext cx="1857388" cy="306705"/>
          </a:xfrm>
          <a:prstGeom prst="rect">
            <a:avLst/>
          </a:prstGeom>
          <a:ln w="3175">
            <a:noFill/>
          </a:ln>
        </p:spPr>
        <p:txBody>
          <a:bodyPr wrap="square">
            <a:spAutoFit/>
          </a:bodyPr>
          <a:lstStyle/>
          <a:p>
            <a:r>
              <a:rPr lang="en-US" altLang="zh-CN" sz="1400" b="1" dirty="0"/>
              <a:t>Transformer</a:t>
            </a:r>
            <a:endParaRPr lang="zh-CN" altLang="en-US" sz="1400" b="1" dirty="0"/>
          </a:p>
        </p:txBody>
      </p:sp>
      <p:pic>
        <p:nvPicPr>
          <p:cNvPr id="21" name="图片 20"/>
          <p:cNvPicPr>
            <a:picLocks noChangeAspect="1"/>
          </p:cNvPicPr>
          <p:nvPr/>
        </p:nvPicPr>
        <p:blipFill>
          <a:blip r:embed="rId9"/>
          <a:stretch>
            <a:fillRect/>
          </a:stretch>
        </p:blipFill>
        <p:spPr>
          <a:xfrm>
            <a:off x="9168130" y="1917700"/>
            <a:ext cx="2372995" cy="2459355"/>
          </a:xfrm>
          <a:prstGeom prst="rect">
            <a:avLst/>
          </a:prstGeom>
        </p:spPr>
      </p:pic>
      <p:pic>
        <p:nvPicPr>
          <p:cNvPr id="22" name="图片 21"/>
          <p:cNvPicPr>
            <a:picLocks noChangeAspect="1"/>
          </p:cNvPicPr>
          <p:nvPr/>
        </p:nvPicPr>
        <p:blipFill>
          <a:blip r:embed="rId10"/>
          <a:stretch>
            <a:fillRect/>
          </a:stretch>
        </p:blipFill>
        <p:spPr>
          <a:xfrm>
            <a:off x="9164320" y="4596765"/>
            <a:ext cx="2541270" cy="178435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27</a:t>
            </a:fld>
            <a:endParaRPr lang="zh-CN" altLang="en-US">
              <a:solidFill>
                <a:prstClr val="black"/>
              </a:solidFill>
            </a:endParaRPr>
          </a:p>
        </p:txBody>
      </p:sp>
      <p:sp>
        <p:nvSpPr>
          <p:cNvPr id="7" name="标题 4"/>
          <p:cNvSpPr txBox="1"/>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分词</a:t>
            </a:r>
          </a:p>
        </p:txBody>
      </p:sp>
      <p:sp>
        <p:nvSpPr>
          <p:cNvPr id="20" name="矩形 19"/>
          <p:cNvSpPr/>
          <p:nvPr/>
        </p:nvSpPr>
        <p:spPr>
          <a:xfrm>
            <a:off x="238084" y="1142984"/>
            <a:ext cx="11715832" cy="1015663"/>
          </a:xfrm>
          <a:prstGeom prst="rect">
            <a:avLst/>
          </a:prstGeom>
          <a:ln w="3175">
            <a:noFill/>
          </a:ln>
        </p:spPr>
        <p:txBody>
          <a:bodyPr wrap="square">
            <a:spAutoFit/>
          </a:bodyPr>
          <a:lstStyle/>
          <a:p>
            <a:r>
              <a:rPr lang="en-US" altLang="zh-CN" sz="2000" b="1" dirty="0"/>
              <a:t>Token</a:t>
            </a:r>
            <a:r>
              <a:rPr lang="zh-CN" altLang="en-US" sz="2000" b="1" dirty="0"/>
              <a:t>：令牌，</a:t>
            </a:r>
            <a:r>
              <a:rPr lang="zh-CN" altLang="en-US" sz="2000" dirty="0"/>
              <a:t>可以是一个字，也可以是一个词，或者是一个字母，甚至是一个字节，要看具体的情况。本质上，一个“</a:t>
            </a:r>
            <a:r>
              <a:rPr lang="en-US" altLang="zh-CN" sz="2000" dirty="0"/>
              <a:t>Token”</a:t>
            </a:r>
            <a:r>
              <a:rPr lang="zh-CN" altLang="en-US" sz="2000" dirty="0"/>
              <a:t>就是通过分词技术（工具）将一句话分割成的最小单位，是一个特定的自然语言处理模型能处理的最基本元素。</a:t>
            </a:r>
            <a:endParaRPr lang="zh-CN" altLang="en-US" sz="2000" b="1" dirty="0">
              <a:solidFill>
                <a:srgbClr val="FF0000"/>
              </a:solidFill>
            </a:endParaRPr>
          </a:p>
        </p:txBody>
      </p:sp>
      <p:sp>
        <p:nvSpPr>
          <p:cNvPr id="21" name="矩形 20"/>
          <p:cNvSpPr/>
          <p:nvPr/>
        </p:nvSpPr>
        <p:spPr>
          <a:xfrm>
            <a:off x="309522" y="2714620"/>
            <a:ext cx="2723823" cy="369332"/>
          </a:xfrm>
          <a:prstGeom prst="rect">
            <a:avLst/>
          </a:prstGeom>
        </p:spPr>
        <p:txBody>
          <a:bodyPr wrap="none">
            <a:spAutoFit/>
          </a:bodyPr>
          <a:lstStyle/>
          <a:p>
            <a:r>
              <a:rPr lang="zh-CN" altLang="en-US" dirty="0"/>
              <a:t>“黄山落叶松叶落山黄”</a:t>
            </a:r>
          </a:p>
        </p:txBody>
      </p:sp>
      <p:sp>
        <p:nvSpPr>
          <p:cNvPr id="22" name="矩形 21"/>
          <p:cNvSpPr/>
          <p:nvPr/>
        </p:nvSpPr>
        <p:spPr>
          <a:xfrm>
            <a:off x="3595670" y="2428868"/>
            <a:ext cx="7391767" cy="369332"/>
          </a:xfrm>
          <a:prstGeom prst="rect">
            <a:avLst/>
          </a:prstGeom>
        </p:spPr>
        <p:txBody>
          <a:bodyPr wrap="none">
            <a:spAutoFit/>
          </a:bodyPr>
          <a:lstStyle/>
          <a:p>
            <a:r>
              <a:rPr lang="zh-CN" altLang="en-US" b="1" dirty="0">
                <a:solidFill>
                  <a:srgbClr val="FF0000"/>
                </a:solidFill>
              </a:rPr>
              <a:t>按字分</a:t>
            </a:r>
            <a:r>
              <a:rPr lang="zh-CN" altLang="en-US" dirty="0"/>
              <a:t>“黄</a:t>
            </a:r>
            <a:r>
              <a:rPr lang="en-US" altLang="zh-CN" dirty="0"/>
              <a:t>-</a:t>
            </a:r>
            <a:r>
              <a:rPr lang="zh-CN" altLang="en-US" dirty="0"/>
              <a:t>山</a:t>
            </a:r>
            <a:r>
              <a:rPr lang="en-US" altLang="zh-CN" dirty="0"/>
              <a:t>-</a:t>
            </a:r>
            <a:r>
              <a:rPr lang="zh-CN" altLang="en-US" dirty="0"/>
              <a:t>落</a:t>
            </a:r>
            <a:r>
              <a:rPr lang="en-US" altLang="zh-CN" dirty="0"/>
              <a:t>-</a:t>
            </a:r>
            <a:r>
              <a:rPr lang="zh-CN" altLang="en-US" dirty="0"/>
              <a:t>叶</a:t>
            </a:r>
            <a:r>
              <a:rPr lang="en-US" altLang="zh-CN" dirty="0"/>
              <a:t>-</a:t>
            </a:r>
            <a:r>
              <a:rPr lang="zh-CN" altLang="en-US" dirty="0"/>
              <a:t>松</a:t>
            </a:r>
            <a:r>
              <a:rPr lang="en-US" altLang="zh-CN" dirty="0"/>
              <a:t>-</a:t>
            </a:r>
            <a:r>
              <a:rPr lang="zh-CN" altLang="en-US" dirty="0"/>
              <a:t>叶</a:t>
            </a:r>
            <a:r>
              <a:rPr lang="en-US" altLang="zh-CN" dirty="0"/>
              <a:t>-</a:t>
            </a:r>
            <a:r>
              <a:rPr lang="zh-CN" altLang="en-US" dirty="0"/>
              <a:t>落</a:t>
            </a:r>
            <a:r>
              <a:rPr lang="en-US" altLang="zh-CN" dirty="0"/>
              <a:t>-</a:t>
            </a:r>
            <a:r>
              <a:rPr lang="zh-CN" altLang="en-US" dirty="0"/>
              <a:t>山</a:t>
            </a:r>
            <a:r>
              <a:rPr lang="en-US" altLang="zh-CN" dirty="0"/>
              <a:t>-</a:t>
            </a:r>
            <a:r>
              <a:rPr lang="zh-CN" altLang="en-US" dirty="0"/>
              <a:t>黄”  词汇表</a:t>
            </a:r>
            <a:r>
              <a:rPr lang="en-US" altLang="zh-CN" dirty="0"/>
              <a:t>5</a:t>
            </a:r>
            <a:r>
              <a:rPr lang="zh-CN" altLang="en-US" dirty="0"/>
              <a:t>个</a:t>
            </a:r>
            <a:r>
              <a:rPr lang="en-US" altLang="zh-CN" dirty="0"/>
              <a:t>token</a:t>
            </a:r>
            <a:r>
              <a:rPr lang="zh-CN" altLang="en-US" dirty="0"/>
              <a:t>，句子</a:t>
            </a:r>
            <a:r>
              <a:rPr lang="en-US" altLang="zh-CN" dirty="0"/>
              <a:t>9</a:t>
            </a:r>
            <a:r>
              <a:rPr lang="zh-CN" altLang="en-US" dirty="0"/>
              <a:t>个</a:t>
            </a:r>
            <a:r>
              <a:rPr lang="en-US" altLang="zh-CN" dirty="0"/>
              <a:t>token</a:t>
            </a:r>
            <a:endParaRPr lang="zh-CN" altLang="en-US" dirty="0"/>
          </a:p>
        </p:txBody>
      </p:sp>
      <p:sp>
        <p:nvSpPr>
          <p:cNvPr id="24" name="矩形 23"/>
          <p:cNvSpPr/>
          <p:nvPr/>
        </p:nvSpPr>
        <p:spPr>
          <a:xfrm>
            <a:off x="3595353" y="3000372"/>
            <a:ext cx="7353295" cy="369332"/>
          </a:xfrm>
          <a:prstGeom prst="rect">
            <a:avLst/>
          </a:prstGeom>
        </p:spPr>
        <p:txBody>
          <a:bodyPr wrap="none">
            <a:spAutoFit/>
          </a:bodyPr>
          <a:lstStyle/>
          <a:p>
            <a:r>
              <a:rPr lang="zh-CN" altLang="en-US" b="1" dirty="0">
                <a:solidFill>
                  <a:srgbClr val="FF0000"/>
                </a:solidFill>
              </a:rPr>
              <a:t>按词分</a:t>
            </a:r>
            <a:r>
              <a:rPr lang="zh-CN" altLang="en-US" dirty="0"/>
              <a:t>“黄山</a:t>
            </a:r>
            <a:r>
              <a:rPr lang="en-US" altLang="zh-CN" dirty="0"/>
              <a:t>-</a:t>
            </a:r>
            <a:r>
              <a:rPr lang="zh-CN" altLang="en-US" dirty="0"/>
              <a:t>落叶松</a:t>
            </a:r>
            <a:r>
              <a:rPr lang="en-US" altLang="zh-CN" dirty="0"/>
              <a:t>-</a:t>
            </a:r>
            <a:r>
              <a:rPr lang="zh-CN" altLang="en-US" dirty="0"/>
              <a:t>叶</a:t>
            </a:r>
            <a:r>
              <a:rPr lang="en-US" altLang="zh-CN" dirty="0"/>
              <a:t>-</a:t>
            </a:r>
            <a:r>
              <a:rPr lang="zh-CN" altLang="en-US" dirty="0"/>
              <a:t>落</a:t>
            </a:r>
            <a:r>
              <a:rPr lang="en-US" altLang="zh-CN" dirty="0"/>
              <a:t>-</a:t>
            </a:r>
            <a:r>
              <a:rPr lang="zh-CN" altLang="en-US" dirty="0"/>
              <a:t>山</a:t>
            </a:r>
            <a:r>
              <a:rPr lang="en-US" altLang="zh-CN" dirty="0"/>
              <a:t>-</a:t>
            </a:r>
            <a:r>
              <a:rPr lang="zh-CN" altLang="en-US" dirty="0"/>
              <a:t>黄”     词汇表</a:t>
            </a:r>
            <a:r>
              <a:rPr lang="en-US" altLang="zh-CN" dirty="0"/>
              <a:t>6</a:t>
            </a:r>
            <a:r>
              <a:rPr lang="zh-CN" altLang="en-US" dirty="0"/>
              <a:t>个</a:t>
            </a:r>
            <a:r>
              <a:rPr lang="en-US" altLang="zh-CN" dirty="0"/>
              <a:t>token</a:t>
            </a:r>
            <a:r>
              <a:rPr lang="zh-CN" altLang="en-US" dirty="0"/>
              <a:t>，句子</a:t>
            </a:r>
            <a:r>
              <a:rPr lang="en-US" altLang="zh-CN" dirty="0"/>
              <a:t>6</a:t>
            </a:r>
            <a:r>
              <a:rPr lang="zh-CN" altLang="en-US" dirty="0"/>
              <a:t>个</a:t>
            </a:r>
            <a:r>
              <a:rPr lang="en-US" altLang="zh-CN" dirty="0"/>
              <a:t>token</a:t>
            </a:r>
            <a:endParaRPr lang="zh-CN" altLang="en-US" dirty="0"/>
          </a:p>
        </p:txBody>
      </p:sp>
      <p:sp>
        <p:nvSpPr>
          <p:cNvPr id="25" name="矩形 24"/>
          <p:cNvSpPr/>
          <p:nvPr/>
        </p:nvSpPr>
        <p:spPr>
          <a:xfrm>
            <a:off x="452398" y="3929066"/>
            <a:ext cx="5286412" cy="1384995"/>
          </a:xfrm>
          <a:prstGeom prst="rect">
            <a:avLst/>
          </a:prstGeom>
          <a:ln w="6350">
            <a:solidFill>
              <a:schemeClr val="tx1"/>
            </a:solidFill>
          </a:ln>
        </p:spPr>
        <p:txBody>
          <a:bodyPr wrap="square">
            <a:spAutoFit/>
          </a:bodyPr>
          <a:lstStyle/>
          <a:p>
            <a:r>
              <a:rPr lang="en-US" sz="2800" b="1" dirty="0"/>
              <a:t>“I like to read this </a:t>
            </a:r>
            <a:r>
              <a:rPr lang="en-US" sz="2800" b="1" dirty="0">
                <a:solidFill>
                  <a:srgbClr val="FF0000"/>
                </a:solidFill>
              </a:rPr>
              <a:t>book</a:t>
            </a:r>
            <a:r>
              <a:rPr lang="en-US" sz="2800" b="1" dirty="0"/>
              <a:t> about </a:t>
            </a:r>
            <a:r>
              <a:rPr lang="en-US" sz="2800" b="1" dirty="0">
                <a:solidFill>
                  <a:srgbClr val="FF0000"/>
                </a:solidFill>
              </a:rPr>
              <a:t>books</a:t>
            </a:r>
            <a:r>
              <a:rPr lang="en-US" sz="2800" b="1" dirty="0"/>
              <a:t> that I like“</a:t>
            </a:r>
            <a:endParaRPr lang="en-US" altLang="zh-CN" sz="2800" b="1" dirty="0"/>
          </a:p>
          <a:p>
            <a:r>
              <a:rPr lang="zh-CN" altLang="en-US" sz="2800" b="1" dirty="0"/>
              <a:t>如何分词？</a:t>
            </a:r>
            <a:endParaRPr lang="en-US" sz="2800" b="1" dirty="0"/>
          </a:p>
        </p:txBody>
      </p:sp>
      <p:cxnSp>
        <p:nvCxnSpPr>
          <p:cNvPr id="27" name="直接箭头连接符 26"/>
          <p:cNvCxnSpPr>
            <a:stCxn id="21" idx="3"/>
          </p:cNvCxnSpPr>
          <p:nvPr/>
        </p:nvCxnSpPr>
        <p:spPr bwMode="auto">
          <a:xfrm flipV="1">
            <a:off x="3032710" y="2637031"/>
            <a:ext cx="614680" cy="262255"/>
          </a:xfrm>
          <a:prstGeom prst="straightConnector1">
            <a:avLst/>
          </a:prstGeom>
          <a:solidFill>
            <a:schemeClr val="accent1"/>
          </a:solidFill>
          <a:ln w="28575" cap="flat" cmpd="sng" algn="ctr">
            <a:solidFill>
              <a:schemeClr val="accent2"/>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直接箭头连接符 28"/>
          <p:cNvCxnSpPr/>
          <p:nvPr/>
        </p:nvCxnSpPr>
        <p:spPr bwMode="auto">
          <a:xfrm>
            <a:off x="3024166" y="3000372"/>
            <a:ext cx="623570" cy="140335"/>
          </a:xfrm>
          <a:prstGeom prst="straightConnector1">
            <a:avLst/>
          </a:prstGeom>
          <a:solidFill>
            <a:schemeClr val="accent1"/>
          </a:solidFill>
          <a:ln w="28575" cap="flat" cmpd="sng" algn="ctr">
            <a:solidFill>
              <a:srgbClr val="FF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矩形 31"/>
          <p:cNvSpPr/>
          <p:nvPr/>
        </p:nvSpPr>
        <p:spPr>
          <a:xfrm>
            <a:off x="6167438" y="3857628"/>
            <a:ext cx="4160113" cy="369332"/>
          </a:xfrm>
          <a:prstGeom prst="rect">
            <a:avLst/>
          </a:prstGeom>
        </p:spPr>
        <p:txBody>
          <a:bodyPr wrap="none">
            <a:spAutoFit/>
          </a:bodyPr>
          <a:lstStyle/>
          <a:p>
            <a:r>
              <a:rPr lang="en-US" altLang="zh-CN" b="1" dirty="0"/>
              <a:t>《</a:t>
            </a:r>
            <a:r>
              <a:rPr lang="zh-CN" altLang="en-US" b="1" dirty="0"/>
              <a:t>通用规范汉字表</a:t>
            </a:r>
            <a:r>
              <a:rPr lang="en-US" altLang="zh-CN" b="1" dirty="0"/>
              <a:t>》</a:t>
            </a:r>
            <a:r>
              <a:rPr lang="zh-CN" altLang="en-US" dirty="0"/>
              <a:t>包含了</a:t>
            </a:r>
            <a:r>
              <a:rPr lang="en-US" altLang="zh-CN" dirty="0"/>
              <a:t>8105</a:t>
            </a:r>
            <a:r>
              <a:rPr lang="zh-CN" altLang="en-US" dirty="0"/>
              <a:t>个汉字</a:t>
            </a:r>
          </a:p>
        </p:txBody>
      </p:sp>
      <p:sp>
        <p:nvSpPr>
          <p:cNvPr id="33" name="矩形 32"/>
          <p:cNvSpPr/>
          <p:nvPr/>
        </p:nvSpPr>
        <p:spPr>
          <a:xfrm>
            <a:off x="6167438" y="4214818"/>
            <a:ext cx="3775393" cy="369332"/>
          </a:xfrm>
          <a:prstGeom prst="rect">
            <a:avLst/>
          </a:prstGeom>
        </p:spPr>
        <p:txBody>
          <a:bodyPr wrap="none">
            <a:spAutoFit/>
          </a:bodyPr>
          <a:lstStyle/>
          <a:p>
            <a:r>
              <a:rPr lang="en-US" altLang="zh-CN" b="1" dirty="0"/>
              <a:t>《</a:t>
            </a:r>
            <a:r>
              <a:rPr lang="zh-CN" altLang="en-US" b="1" dirty="0"/>
              <a:t>汉语大字典</a:t>
            </a:r>
            <a:r>
              <a:rPr lang="en-US" altLang="zh-CN" b="1" dirty="0"/>
              <a:t>》</a:t>
            </a:r>
            <a:r>
              <a:rPr lang="zh-CN" altLang="en-US" dirty="0"/>
              <a:t>收录的汉字</a:t>
            </a:r>
            <a:r>
              <a:rPr lang="en-US" altLang="zh-CN" dirty="0"/>
              <a:t>5</a:t>
            </a:r>
            <a:r>
              <a:rPr lang="zh-CN" altLang="en-US" dirty="0"/>
              <a:t>万多个</a:t>
            </a:r>
          </a:p>
        </p:txBody>
      </p:sp>
      <p:sp>
        <p:nvSpPr>
          <p:cNvPr id="34" name="矩形 33"/>
          <p:cNvSpPr/>
          <p:nvPr/>
        </p:nvSpPr>
        <p:spPr>
          <a:xfrm>
            <a:off x="6167438" y="4572008"/>
            <a:ext cx="3595856" cy="369332"/>
          </a:xfrm>
          <a:prstGeom prst="rect">
            <a:avLst/>
          </a:prstGeom>
        </p:spPr>
        <p:txBody>
          <a:bodyPr wrap="none">
            <a:spAutoFit/>
          </a:bodyPr>
          <a:lstStyle/>
          <a:p>
            <a:r>
              <a:rPr lang="en-US" altLang="zh-CN" b="1" dirty="0"/>
              <a:t>《</a:t>
            </a:r>
            <a:r>
              <a:rPr lang="zh-CN" altLang="en-US" b="1" dirty="0"/>
              <a:t>中华字海</a:t>
            </a:r>
            <a:r>
              <a:rPr lang="en-US" altLang="zh-CN" b="1" dirty="0"/>
              <a:t>》</a:t>
            </a:r>
            <a:r>
              <a:rPr lang="zh-CN" altLang="en-US" dirty="0"/>
              <a:t>收录</a:t>
            </a:r>
            <a:r>
              <a:rPr lang="en-US" altLang="zh-CN" dirty="0"/>
              <a:t>87000</a:t>
            </a:r>
            <a:r>
              <a:rPr lang="zh-CN" altLang="en-US" dirty="0"/>
              <a:t>左右汉字</a:t>
            </a:r>
          </a:p>
        </p:txBody>
      </p:sp>
      <p:sp>
        <p:nvSpPr>
          <p:cNvPr id="35" name="矩形 34"/>
          <p:cNvSpPr/>
          <p:nvPr/>
        </p:nvSpPr>
        <p:spPr>
          <a:xfrm>
            <a:off x="309522" y="5643578"/>
            <a:ext cx="11215766" cy="645160"/>
          </a:xfrm>
          <a:prstGeom prst="rect">
            <a:avLst/>
          </a:prstGeom>
        </p:spPr>
        <p:txBody>
          <a:bodyPr wrap="square">
            <a:spAutoFit/>
          </a:bodyPr>
          <a:lstStyle/>
          <a:p>
            <a:r>
              <a:rPr lang="zh-CN" altLang="en-US" b="1" dirty="0">
                <a:solidFill>
                  <a:srgbClr val="FF0000"/>
                </a:solidFill>
              </a:rPr>
              <a:t>分词需在词汇表大小和语料大小之间取得平衡，也是模型成败最关键一步。</a:t>
            </a:r>
          </a:p>
          <a:p>
            <a:r>
              <a:rPr lang="zh-CN" altLang="en-US" b="1" dirty="0">
                <a:solidFill>
                  <a:srgbClr val="FF0000"/>
                </a:solidFill>
              </a:rPr>
              <a:t>开源模型都自带分词工具和词汇表</a:t>
            </a:r>
          </a:p>
        </p:txBody>
      </p:sp>
      <p:sp>
        <p:nvSpPr>
          <p:cNvPr id="14" name="矩形 13"/>
          <p:cNvSpPr/>
          <p:nvPr/>
        </p:nvSpPr>
        <p:spPr>
          <a:xfrm>
            <a:off x="6167438" y="4929198"/>
            <a:ext cx="3903633" cy="369332"/>
          </a:xfrm>
          <a:prstGeom prst="rect">
            <a:avLst/>
          </a:prstGeom>
        </p:spPr>
        <p:txBody>
          <a:bodyPr wrap="none">
            <a:spAutoFit/>
          </a:bodyPr>
          <a:lstStyle/>
          <a:p>
            <a:r>
              <a:rPr lang="en-US" altLang="zh-CN" b="1" dirty="0"/>
              <a:t>《</a:t>
            </a:r>
            <a:r>
              <a:rPr lang="zh-CN" altLang="en-US" b="1" dirty="0"/>
              <a:t>牛津辞典</a:t>
            </a:r>
            <a:r>
              <a:rPr lang="en-US" altLang="zh-CN" b="1" dirty="0"/>
              <a:t>》</a:t>
            </a:r>
            <a:r>
              <a:rPr lang="zh-CN" altLang="en-US" dirty="0"/>
              <a:t>收录</a:t>
            </a:r>
            <a:r>
              <a:rPr lang="en-US" altLang="zh-CN" dirty="0"/>
              <a:t>60</a:t>
            </a:r>
            <a:r>
              <a:rPr lang="zh-CN" altLang="en-US" dirty="0"/>
              <a:t>万以上英文单词</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28</a:t>
            </a:fld>
            <a:endParaRPr lang="zh-CN" altLang="en-US">
              <a:solidFill>
                <a:prstClr val="black"/>
              </a:solidFill>
            </a:endParaRPr>
          </a:p>
        </p:txBody>
      </p:sp>
      <p:sp>
        <p:nvSpPr>
          <p:cNvPr id="3" name="标题 4"/>
          <p:cNvSpPr txBox="1"/>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词向量和词嵌入</a:t>
            </a:r>
          </a:p>
        </p:txBody>
      </p:sp>
      <p:sp>
        <p:nvSpPr>
          <p:cNvPr id="15" name="矩形 14"/>
          <p:cNvSpPr/>
          <p:nvPr/>
        </p:nvSpPr>
        <p:spPr>
          <a:xfrm>
            <a:off x="452398" y="1214422"/>
            <a:ext cx="7789312" cy="369332"/>
          </a:xfrm>
          <a:prstGeom prst="rect">
            <a:avLst/>
          </a:prstGeom>
        </p:spPr>
        <p:txBody>
          <a:bodyPr wrap="none">
            <a:spAutoFit/>
          </a:bodyPr>
          <a:lstStyle/>
          <a:p>
            <a:r>
              <a:rPr lang="zh-CN" altLang="en-US" b="1" dirty="0"/>
              <a:t>词向量就是词的特征分布，是</a:t>
            </a:r>
            <a:r>
              <a:rPr lang="en-US" altLang="zh-CN" b="1" dirty="0"/>
              <a:t>NLP</a:t>
            </a:r>
            <a:r>
              <a:rPr lang="zh-CN" altLang="en-US" b="1" dirty="0"/>
              <a:t>模型层与层之间进行信息传递的数据形式</a:t>
            </a:r>
          </a:p>
        </p:txBody>
      </p:sp>
      <p:sp>
        <p:nvSpPr>
          <p:cNvPr id="16" name="矩形 15"/>
          <p:cNvSpPr/>
          <p:nvPr/>
        </p:nvSpPr>
        <p:spPr>
          <a:xfrm>
            <a:off x="452398" y="1643050"/>
            <a:ext cx="11713463" cy="369332"/>
          </a:xfrm>
          <a:prstGeom prst="rect">
            <a:avLst/>
          </a:prstGeom>
        </p:spPr>
        <p:txBody>
          <a:bodyPr wrap="none">
            <a:spAutoFit/>
          </a:bodyPr>
          <a:lstStyle/>
          <a:p>
            <a:r>
              <a:rPr lang="zh-CN" altLang="en-US" dirty="0">
                <a:solidFill>
                  <a:srgbClr val="FF0000"/>
                </a:solidFill>
              </a:rPr>
              <a:t>词向量和词嵌入是指的同一个东西，区别在于词向量是指数字编码技术，词嵌入是指</a:t>
            </a:r>
            <a:r>
              <a:rPr lang="en-US" altLang="zh-CN" dirty="0">
                <a:solidFill>
                  <a:srgbClr val="FF0000"/>
                </a:solidFill>
              </a:rPr>
              <a:t>NLP</a:t>
            </a:r>
            <a:r>
              <a:rPr lang="zh-CN" altLang="en-US" dirty="0">
                <a:solidFill>
                  <a:srgbClr val="FF0000"/>
                </a:solidFill>
              </a:rPr>
              <a:t>网络之间的数据存在形式</a:t>
            </a:r>
          </a:p>
        </p:txBody>
      </p:sp>
      <p:pic>
        <p:nvPicPr>
          <p:cNvPr id="8196" name="Picture 4"/>
          <p:cNvPicPr>
            <a:picLocks noChangeAspect="1" noChangeArrowheads="1"/>
          </p:cNvPicPr>
          <p:nvPr/>
        </p:nvPicPr>
        <p:blipFill>
          <a:blip r:embed="rId2"/>
          <a:srcRect/>
          <a:stretch>
            <a:fillRect/>
          </a:stretch>
        </p:blipFill>
        <p:spPr bwMode="auto">
          <a:xfrm>
            <a:off x="452398" y="2357430"/>
            <a:ext cx="4095750" cy="2466975"/>
          </a:xfrm>
          <a:prstGeom prst="rect">
            <a:avLst/>
          </a:prstGeom>
          <a:noFill/>
          <a:ln w="9525">
            <a:noFill/>
            <a:miter lim="800000"/>
            <a:headEnd/>
            <a:tailEnd/>
          </a:ln>
          <a:effectLst/>
        </p:spPr>
      </p:pic>
      <p:pic>
        <p:nvPicPr>
          <p:cNvPr id="8197" name="Picture 5"/>
          <p:cNvPicPr>
            <a:picLocks noChangeAspect="1" noChangeArrowheads="1"/>
          </p:cNvPicPr>
          <p:nvPr/>
        </p:nvPicPr>
        <p:blipFill>
          <a:blip r:embed="rId3"/>
          <a:srcRect/>
          <a:stretch>
            <a:fillRect/>
          </a:stretch>
        </p:blipFill>
        <p:spPr bwMode="auto">
          <a:xfrm>
            <a:off x="6667504" y="2428868"/>
            <a:ext cx="3381375" cy="2466975"/>
          </a:xfrm>
          <a:prstGeom prst="rect">
            <a:avLst/>
          </a:prstGeom>
          <a:noFill/>
          <a:ln w="9525">
            <a:noFill/>
            <a:miter lim="800000"/>
            <a:headEnd/>
            <a:tailEnd/>
          </a:ln>
          <a:effectLst/>
        </p:spPr>
      </p:pic>
      <p:sp>
        <p:nvSpPr>
          <p:cNvPr id="18" name="右箭头 17"/>
          <p:cNvSpPr/>
          <p:nvPr/>
        </p:nvSpPr>
        <p:spPr bwMode="auto">
          <a:xfrm>
            <a:off x="4810116" y="3500438"/>
            <a:ext cx="1714512" cy="484632"/>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19" name="矩形 18"/>
          <p:cNvSpPr/>
          <p:nvPr/>
        </p:nvSpPr>
        <p:spPr>
          <a:xfrm>
            <a:off x="5024430" y="3143248"/>
            <a:ext cx="1071570" cy="400110"/>
          </a:xfrm>
          <a:prstGeom prst="rect">
            <a:avLst/>
          </a:prstGeom>
          <a:ln w="3175">
            <a:noFill/>
          </a:ln>
        </p:spPr>
        <p:txBody>
          <a:bodyPr wrap="square">
            <a:spAutoFit/>
          </a:bodyPr>
          <a:lstStyle/>
          <a:p>
            <a:r>
              <a:rPr lang="zh-CN" altLang="en-US" sz="2000" b="1" dirty="0"/>
              <a:t>学习后</a:t>
            </a:r>
          </a:p>
        </p:txBody>
      </p:sp>
      <p:pic>
        <p:nvPicPr>
          <p:cNvPr id="8198" name="Picture 6"/>
          <p:cNvPicPr>
            <a:picLocks noChangeAspect="1" noChangeArrowheads="1"/>
          </p:cNvPicPr>
          <p:nvPr/>
        </p:nvPicPr>
        <p:blipFill>
          <a:blip r:embed="rId4"/>
          <a:srcRect/>
          <a:stretch>
            <a:fillRect/>
          </a:stretch>
        </p:blipFill>
        <p:spPr bwMode="auto">
          <a:xfrm>
            <a:off x="2309786" y="5143512"/>
            <a:ext cx="2936102" cy="1071570"/>
          </a:xfrm>
          <a:prstGeom prst="rect">
            <a:avLst/>
          </a:prstGeom>
          <a:noFill/>
          <a:ln w="9525">
            <a:noFill/>
            <a:miter lim="800000"/>
            <a:headEnd/>
            <a:tailEnd/>
          </a:ln>
          <a:effectLst/>
        </p:spPr>
      </p:pic>
      <p:sp>
        <p:nvSpPr>
          <p:cNvPr id="21" name="矩形 20"/>
          <p:cNvSpPr/>
          <p:nvPr/>
        </p:nvSpPr>
        <p:spPr>
          <a:xfrm>
            <a:off x="881026" y="5429264"/>
            <a:ext cx="1500198" cy="400110"/>
          </a:xfrm>
          <a:prstGeom prst="rect">
            <a:avLst/>
          </a:prstGeom>
          <a:ln w="3175">
            <a:noFill/>
          </a:ln>
        </p:spPr>
        <p:txBody>
          <a:bodyPr wrap="square">
            <a:spAutoFit/>
          </a:bodyPr>
          <a:lstStyle/>
          <a:p>
            <a:r>
              <a:rPr lang="zh-CN" altLang="en-US" sz="2000" b="1" dirty="0"/>
              <a:t>数学形式</a:t>
            </a:r>
          </a:p>
        </p:txBody>
      </p:sp>
      <p:sp>
        <p:nvSpPr>
          <p:cNvPr id="25" name="矩形 24"/>
          <p:cNvSpPr/>
          <p:nvPr/>
        </p:nvSpPr>
        <p:spPr>
          <a:xfrm>
            <a:off x="5738810" y="5429264"/>
            <a:ext cx="4572032" cy="400110"/>
          </a:xfrm>
          <a:prstGeom prst="rect">
            <a:avLst/>
          </a:prstGeom>
          <a:ln w="3175">
            <a:noFill/>
          </a:ln>
        </p:spPr>
        <p:txBody>
          <a:bodyPr wrap="square">
            <a:spAutoFit/>
          </a:bodyPr>
          <a:lstStyle/>
          <a:p>
            <a:r>
              <a:rPr lang="zh-CN" altLang="en-US" sz="2000" dirty="0"/>
              <a:t>词表大小为</a:t>
            </a:r>
            <a:r>
              <a:rPr lang="en-US" altLang="zh-CN" sz="2000" dirty="0"/>
              <a:t>n</a:t>
            </a:r>
            <a:r>
              <a:rPr lang="zh-CN" altLang="en-US" sz="2000" dirty="0"/>
              <a:t>个</a:t>
            </a:r>
            <a:r>
              <a:rPr lang="en-US" altLang="zh-CN" sz="2000" dirty="0"/>
              <a:t>Token</a:t>
            </a:r>
            <a:r>
              <a:rPr lang="zh-CN" altLang="en-US" sz="2000" dirty="0"/>
              <a:t>，特征值数量为</a:t>
            </a:r>
            <a:r>
              <a:rPr lang="en-US" altLang="zh-CN" sz="2000" dirty="0"/>
              <a:t>m</a:t>
            </a:r>
            <a:endParaRPr lang="zh-CN" altLang="en-US" sz="2000" b="1" dirty="0"/>
          </a:p>
        </p:txBody>
      </p:sp>
      <p:pic>
        <p:nvPicPr>
          <p:cNvPr id="1026" name="Picture 2"/>
          <p:cNvPicPr>
            <a:picLocks noChangeAspect="1" noChangeArrowheads="1"/>
          </p:cNvPicPr>
          <p:nvPr/>
        </p:nvPicPr>
        <p:blipFill>
          <a:blip r:embed="rId5"/>
          <a:srcRect/>
          <a:stretch>
            <a:fillRect/>
          </a:stretch>
        </p:blipFill>
        <p:spPr bwMode="auto">
          <a:xfrm>
            <a:off x="10382280" y="2428868"/>
            <a:ext cx="1409700" cy="1809750"/>
          </a:xfrm>
          <a:prstGeom prst="rect">
            <a:avLst/>
          </a:prstGeom>
          <a:noFill/>
          <a:ln w="9525">
            <a:noFill/>
            <a:miter lim="800000"/>
            <a:headEnd/>
            <a:tailEnd/>
          </a:ln>
          <a:effectLst/>
        </p:spPr>
      </p:pic>
      <p:sp>
        <p:nvSpPr>
          <p:cNvPr id="13" name="矩形 12"/>
          <p:cNvSpPr/>
          <p:nvPr/>
        </p:nvSpPr>
        <p:spPr>
          <a:xfrm>
            <a:off x="10382280" y="4286256"/>
            <a:ext cx="1500198" cy="400110"/>
          </a:xfrm>
          <a:prstGeom prst="rect">
            <a:avLst/>
          </a:prstGeom>
          <a:ln w="3175">
            <a:noFill/>
          </a:ln>
        </p:spPr>
        <p:txBody>
          <a:bodyPr wrap="square">
            <a:spAutoFit/>
          </a:bodyPr>
          <a:lstStyle/>
          <a:p>
            <a:r>
              <a:rPr lang="zh-CN" altLang="en-US" sz="2000" b="1" dirty="0"/>
              <a:t>也是词向量！</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29</a:t>
            </a:fld>
            <a:endParaRPr lang="zh-CN" altLang="en-US">
              <a:solidFill>
                <a:prstClr val="black"/>
              </a:solidFill>
            </a:endParaRPr>
          </a:p>
        </p:txBody>
      </p:sp>
      <p:sp>
        <p:nvSpPr>
          <p:cNvPr id="4" name="标题 4"/>
          <p:cNvSpPr txBox="1"/>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b="1" kern="0" dirty="0">
                <a:solidFill>
                  <a:schemeClr val="tx2"/>
                </a:solidFill>
                <a:latin typeface="+mj-lt"/>
                <a:ea typeface="+mj-ea"/>
                <a:cs typeface="+mj-cs"/>
                <a:sym typeface="Arial" panose="020B0604020202020204" pitchFamily="34" charset="0"/>
              </a:rPr>
              <a:t>句子的独热码表示</a:t>
            </a:r>
            <a:endPar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endParaRPr>
          </a:p>
        </p:txBody>
      </p:sp>
      <p:pic>
        <p:nvPicPr>
          <p:cNvPr id="3075" name="Picture 3"/>
          <p:cNvPicPr>
            <a:picLocks noChangeAspect="1" noChangeArrowheads="1"/>
          </p:cNvPicPr>
          <p:nvPr/>
        </p:nvPicPr>
        <p:blipFill>
          <a:blip r:embed="rId2"/>
          <a:srcRect/>
          <a:stretch>
            <a:fillRect/>
          </a:stretch>
        </p:blipFill>
        <p:spPr bwMode="auto">
          <a:xfrm>
            <a:off x="809588" y="1357932"/>
            <a:ext cx="2867027" cy="3819176"/>
          </a:xfrm>
          <a:prstGeom prst="rect">
            <a:avLst/>
          </a:prstGeom>
          <a:noFill/>
          <a:ln w="9525">
            <a:noFill/>
            <a:miter lim="800000"/>
            <a:headEnd/>
            <a:tailEnd/>
          </a:ln>
          <a:effectLst/>
        </p:spPr>
      </p:pic>
      <p:sp>
        <p:nvSpPr>
          <p:cNvPr id="7" name="矩形 6"/>
          <p:cNvSpPr/>
          <p:nvPr/>
        </p:nvSpPr>
        <p:spPr>
          <a:xfrm>
            <a:off x="1023902" y="5071757"/>
            <a:ext cx="2441694" cy="338554"/>
          </a:xfrm>
          <a:prstGeom prst="rect">
            <a:avLst/>
          </a:prstGeom>
        </p:spPr>
        <p:txBody>
          <a:bodyPr wrap="none">
            <a:spAutoFit/>
          </a:bodyPr>
          <a:lstStyle/>
          <a:p>
            <a:r>
              <a:rPr lang="zh-CN" altLang="en-US" sz="1600" b="1" dirty="0"/>
              <a:t>方式一：二维的稀疏矩阵</a:t>
            </a:r>
          </a:p>
        </p:txBody>
      </p:sp>
      <p:sp>
        <p:nvSpPr>
          <p:cNvPr id="8" name="矩形 7"/>
          <p:cNvSpPr/>
          <p:nvPr/>
        </p:nvSpPr>
        <p:spPr>
          <a:xfrm>
            <a:off x="809939" y="1052821"/>
            <a:ext cx="2697480" cy="368300"/>
          </a:xfrm>
          <a:prstGeom prst="rect">
            <a:avLst/>
          </a:prstGeom>
        </p:spPr>
        <p:txBody>
          <a:bodyPr wrap="none">
            <a:spAutoFit/>
          </a:bodyPr>
          <a:lstStyle/>
          <a:p>
            <a:r>
              <a:rPr lang="zh-CN" altLang="en-US" sz="1800" dirty="0"/>
              <a:t>“黄山落叶松叶落山黄”</a:t>
            </a:r>
          </a:p>
        </p:txBody>
      </p:sp>
      <p:sp>
        <p:nvSpPr>
          <p:cNvPr id="9" name="矩形 8"/>
          <p:cNvSpPr/>
          <p:nvPr/>
        </p:nvSpPr>
        <p:spPr>
          <a:xfrm>
            <a:off x="1415422" y="5516878"/>
            <a:ext cx="1198880" cy="368300"/>
          </a:xfrm>
          <a:prstGeom prst="rect">
            <a:avLst/>
          </a:prstGeom>
        </p:spPr>
        <p:txBody>
          <a:bodyPr wrap="none">
            <a:spAutoFit/>
          </a:bodyPr>
          <a:lstStyle/>
          <a:p>
            <a:r>
              <a:rPr lang="en-US" altLang="zh-CN" sz="1800" dirty="0"/>
              <a:t>[2,2,2,2,1]</a:t>
            </a:r>
          </a:p>
        </p:txBody>
      </p:sp>
      <p:sp>
        <p:nvSpPr>
          <p:cNvPr id="10" name="矩形 9"/>
          <p:cNvSpPr/>
          <p:nvPr/>
        </p:nvSpPr>
        <p:spPr>
          <a:xfrm>
            <a:off x="1055381" y="5949326"/>
            <a:ext cx="2441694" cy="338554"/>
          </a:xfrm>
          <a:prstGeom prst="rect">
            <a:avLst/>
          </a:prstGeom>
        </p:spPr>
        <p:txBody>
          <a:bodyPr wrap="none">
            <a:spAutoFit/>
          </a:bodyPr>
          <a:lstStyle/>
          <a:p>
            <a:r>
              <a:rPr lang="zh-CN" altLang="en-US" sz="1600" b="1" dirty="0"/>
              <a:t>方式二：一维的稠密矩阵</a:t>
            </a:r>
          </a:p>
        </p:txBody>
      </p:sp>
      <p:pic>
        <p:nvPicPr>
          <p:cNvPr id="17409" name="Picture 1"/>
          <p:cNvPicPr>
            <a:picLocks noChangeAspect="1" noChangeArrowheads="1"/>
          </p:cNvPicPr>
          <p:nvPr/>
        </p:nvPicPr>
        <p:blipFill>
          <a:blip r:embed="rId3"/>
          <a:srcRect/>
          <a:stretch>
            <a:fillRect/>
          </a:stretch>
        </p:blipFill>
        <p:spPr bwMode="auto">
          <a:xfrm>
            <a:off x="4439292" y="1268747"/>
            <a:ext cx="7010400" cy="4086225"/>
          </a:xfrm>
          <a:prstGeom prst="rect">
            <a:avLst/>
          </a:prstGeom>
          <a:noFill/>
          <a:ln w="9525">
            <a:noFill/>
            <a:miter lim="800000"/>
            <a:headEnd/>
            <a:tailEnd/>
          </a:ln>
          <a:effectLst/>
        </p:spPr>
      </p:pic>
      <p:sp>
        <p:nvSpPr>
          <p:cNvPr id="5" name="矩形 4"/>
          <p:cNvSpPr/>
          <p:nvPr/>
        </p:nvSpPr>
        <p:spPr>
          <a:xfrm>
            <a:off x="7440941" y="5517526"/>
            <a:ext cx="1402080" cy="337185"/>
          </a:xfrm>
          <a:prstGeom prst="rect">
            <a:avLst/>
          </a:prstGeom>
        </p:spPr>
        <p:txBody>
          <a:bodyPr wrap="none">
            <a:spAutoFit/>
          </a:bodyPr>
          <a:lstStyle/>
          <a:p>
            <a:r>
              <a:rPr lang="zh-CN" altLang="en-US" sz="1600" b="1" dirty="0"/>
              <a:t>一段话的编码</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灯片编号占位符 1"/>
          <p:cNvSpPr>
            <a:spLocks noGrp="1"/>
          </p:cNvSpPr>
          <p:nvPr/>
        </p:nvSpPr>
        <p:spPr>
          <a:xfrm>
            <a:off x="5219489" y="6604000"/>
            <a:ext cx="2844800" cy="304800"/>
          </a:xfrm>
          <a:prstGeom prst="rect">
            <a:avLst/>
          </a:prstGeom>
          <a:noFill/>
          <a:ln>
            <a:noFill/>
          </a:ln>
          <a:effectLst/>
        </p:spPr>
        <p:txBody>
          <a:bodyPr vert="horz" wrap="square" lIns="91440" tIns="45720" rIns="91440" bIns="45720" numCol="1" anchor="t" anchorCtr="0" compatLnSpc="1"/>
          <a:lstStyle>
            <a:defPPr>
              <a:defRPr lang="zh-CN"/>
            </a:defPPr>
            <a:lvl1pPr marL="0" algn="ctr" defTabSz="914400" rtl="0" eaLnBrk="1" latinLnBrk="0" hangingPunct="1">
              <a:defRPr sz="1000" kern="1200">
                <a:solidFill>
                  <a:schemeClr val="tx1"/>
                </a:solidFill>
                <a:effectLst>
                  <a:outerShdw blurRad="38100" dist="38100" dir="2700000" algn="tl">
                    <a:srgbClr val="C0C0C0"/>
                  </a:outerShdw>
                </a:effectLst>
                <a:latin typeface="+mn-lt"/>
                <a:ea typeface="굴림" pitchFamily="50" charset="-127"/>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t>3</a:t>
            </a:fld>
            <a:endParaRPr lang="zh-CN" altLang="en-US">
              <a:solidFill>
                <a:prstClr val="black"/>
              </a:solidFill>
            </a:endParaRPr>
          </a:p>
        </p:txBody>
      </p:sp>
      <p:sp>
        <p:nvSpPr>
          <p:cNvPr id="10" name="矩形 9"/>
          <p:cNvSpPr/>
          <p:nvPr/>
        </p:nvSpPr>
        <p:spPr>
          <a:xfrm>
            <a:off x="4235751" y="1071546"/>
            <a:ext cx="7786742" cy="1198880"/>
          </a:xfrm>
          <a:prstGeom prst="rect">
            <a:avLst/>
          </a:prstGeom>
          <a:ln w="3175">
            <a:solidFill>
              <a:schemeClr val="tx1"/>
            </a:solidFill>
          </a:ln>
        </p:spPr>
        <p:txBody>
          <a:bodyPr wrap="square">
            <a:spAutoFit/>
          </a:bodyPr>
          <a:lstStyle/>
          <a:p>
            <a:r>
              <a:rPr lang="zh-CN" altLang="en-US" b="1" dirty="0"/>
              <a:t>深度学习（</a:t>
            </a:r>
            <a:r>
              <a:rPr lang="en-US" altLang="zh-CN" b="1" dirty="0"/>
              <a:t>Deep Learning</a:t>
            </a:r>
            <a:r>
              <a:rPr lang="zh-CN" altLang="en-US" b="1" dirty="0"/>
              <a:t>，</a:t>
            </a:r>
            <a:r>
              <a:rPr lang="en-US" altLang="zh-CN" b="1" dirty="0"/>
              <a:t>DL</a:t>
            </a:r>
            <a:r>
              <a:rPr lang="zh-CN" altLang="en-US" b="1" dirty="0"/>
              <a:t>）</a:t>
            </a:r>
            <a:r>
              <a:rPr lang="zh-CN" altLang="en-US" dirty="0"/>
              <a:t>是机器学习的一个子集，它使用</a:t>
            </a:r>
            <a:r>
              <a:rPr lang="zh-CN" altLang="en-US" b="1" dirty="0">
                <a:solidFill>
                  <a:srgbClr val="FF0000"/>
                </a:solidFill>
              </a:rPr>
              <a:t>多层人工神经网络</a:t>
            </a:r>
            <a:r>
              <a:rPr lang="zh-CN" altLang="en-US" dirty="0"/>
              <a:t>来精准完成诸如物体检测、语音识别、语言翻译等任务。其基本思想是通过构建多层网络，对目标进行多层表示，以期通过</a:t>
            </a:r>
            <a:r>
              <a:rPr lang="zh-CN" altLang="en-US" b="1" dirty="0">
                <a:solidFill>
                  <a:srgbClr val="FF0000"/>
                </a:solidFill>
              </a:rPr>
              <a:t>多层的高层次特征</a:t>
            </a:r>
            <a:r>
              <a:rPr lang="zh-CN" altLang="en-US" dirty="0"/>
              <a:t>来表示数据的抽象语义信息，从而获得更好的</a:t>
            </a:r>
            <a:r>
              <a:rPr lang="zh-CN" altLang="en-US" b="1" dirty="0">
                <a:solidFill>
                  <a:srgbClr val="FF0000"/>
                </a:solidFill>
              </a:rPr>
              <a:t>特征鲁棒性</a:t>
            </a:r>
            <a:r>
              <a:rPr lang="zh-CN" altLang="en-US" dirty="0"/>
              <a:t>。</a:t>
            </a:r>
          </a:p>
        </p:txBody>
      </p:sp>
      <p:sp>
        <p:nvSpPr>
          <p:cNvPr id="11" name="矩形 10"/>
          <p:cNvSpPr/>
          <p:nvPr/>
        </p:nvSpPr>
        <p:spPr>
          <a:xfrm>
            <a:off x="4235450" y="2286000"/>
            <a:ext cx="7787005" cy="4302125"/>
          </a:xfrm>
          <a:prstGeom prst="rect">
            <a:avLst/>
          </a:prstGeom>
          <a:ln w="3175">
            <a:solidFill>
              <a:schemeClr val="tx1"/>
            </a:solidFill>
          </a:ln>
        </p:spPr>
        <p:txBody>
          <a:bodyPr wrap="square">
            <a:noAutofit/>
          </a:bodyPr>
          <a:lstStyle/>
          <a:p>
            <a:r>
              <a:rPr lang="zh-CN" altLang="en-US" b="1" dirty="0"/>
              <a:t>                                                    特征</a:t>
            </a:r>
          </a:p>
          <a:p>
            <a:r>
              <a:rPr lang="zh-CN" altLang="en-US" b="1" dirty="0"/>
              <a:t>多层网络结构</a:t>
            </a:r>
            <a:r>
              <a:rPr lang="zh-CN" altLang="en-US" dirty="0"/>
              <a:t>：由多层神经元组成，包括输入层、隐藏层和输出层。这些层之间通过权重和偏置进行连接，形成复杂的网络结构。</a:t>
            </a:r>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endParaRPr lang="zh-CN" altLang="en-US" dirty="0"/>
          </a:p>
          <a:p>
            <a:r>
              <a:rPr lang="zh-CN" altLang="en-US" b="1" dirty="0"/>
              <a:t>自动特征提取</a:t>
            </a:r>
            <a:r>
              <a:rPr lang="zh-CN" altLang="en-US" dirty="0"/>
              <a:t>：自动从原始数据中提取有用的特征，无需人工设计特征工程。</a:t>
            </a:r>
          </a:p>
          <a:p>
            <a:r>
              <a:rPr lang="zh-CN" altLang="en-US" b="1" dirty="0"/>
              <a:t>非线性激活函数</a:t>
            </a:r>
            <a:r>
              <a:rPr lang="zh-CN" altLang="en-US" dirty="0"/>
              <a:t>：深度学习模型中通常使用非线性激活函数（如</a:t>
            </a:r>
            <a:r>
              <a:rPr lang="en-US" altLang="zh-CN" dirty="0" err="1"/>
              <a:t>ReLU</a:t>
            </a:r>
            <a:r>
              <a:rPr lang="zh-CN" altLang="en-US" dirty="0"/>
              <a:t>、</a:t>
            </a:r>
            <a:r>
              <a:rPr lang="en-US" altLang="zh-CN" dirty="0"/>
              <a:t>sigmoid</a:t>
            </a:r>
            <a:r>
              <a:rPr lang="zh-CN" altLang="en-US" dirty="0"/>
              <a:t>等），使得模型能够学习复杂的非线性关系。</a:t>
            </a:r>
          </a:p>
          <a:p>
            <a:r>
              <a:rPr lang="zh-CN" altLang="en-US" b="1" dirty="0"/>
              <a:t>大规模数据处理能力</a:t>
            </a:r>
            <a:r>
              <a:rPr lang="zh-CN" altLang="en-US" dirty="0"/>
              <a:t>：借助现代计算技术和大数据资源，深度学习模型能够处理大规模数据集，提高模型的准确性和泛化能力。</a:t>
            </a:r>
          </a:p>
        </p:txBody>
      </p:sp>
      <p:pic>
        <p:nvPicPr>
          <p:cNvPr id="1027" name="Picture 3"/>
          <p:cNvPicPr>
            <a:picLocks noChangeAspect="1" noChangeArrowheads="1"/>
          </p:cNvPicPr>
          <p:nvPr/>
        </p:nvPicPr>
        <p:blipFill>
          <a:blip r:embed="rId3"/>
          <a:srcRect/>
          <a:stretch>
            <a:fillRect/>
          </a:stretch>
        </p:blipFill>
        <p:spPr bwMode="auto">
          <a:xfrm>
            <a:off x="5735949" y="3214686"/>
            <a:ext cx="5272086" cy="1785950"/>
          </a:xfrm>
          <a:prstGeom prst="rect">
            <a:avLst/>
          </a:prstGeom>
          <a:noFill/>
          <a:ln w="9525">
            <a:noFill/>
            <a:miter lim="800000"/>
            <a:headEnd/>
            <a:tailEnd/>
          </a:ln>
          <a:effectLst/>
        </p:spPr>
      </p:pic>
      <p:sp>
        <p:nvSpPr>
          <p:cNvPr id="12" name="矩形 11"/>
          <p:cNvSpPr/>
          <p:nvPr/>
        </p:nvSpPr>
        <p:spPr>
          <a:xfrm>
            <a:off x="239395" y="5156200"/>
            <a:ext cx="3996690" cy="1431290"/>
          </a:xfrm>
          <a:prstGeom prst="rect">
            <a:avLst/>
          </a:prstGeom>
          <a:ln w="3175">
            <a:solidFill>
              <a:schemeClr val="tx1"/>
            </a:solidFill>
          </a:ln>
        </p:spPr>
        <p:txBody>
          <a:bodyPr wrap="square">
            <a:noAutofit/>
          </a:bodyPr>
          <a:lstStyle/>
          <a:p>
            <a:r>
              <a:rPr lang="en-US" altLang="zh-CN" sz="1800" dirty="0"/>
              <a:t>1</a:t>
            </a:r>
            <a:r>
              <a:rPr lang="zh-CN" altLang="en-US" sz="1800" dirty="0"/>
              <a:t>、多层感知机（</a:t>
            </a:r>
            <a:r>
              <a:rPr lang="en-US" altLang="zh-CN" sz="1800" dirty="0"/>
              <a:t>MLP</a:t>
            </a:r>
            <a:r>
              <a:rPr lang="zh-CN" altLang="en-US" sz="1800" dirty="0"/>
              <a:t>）</a:t>
            </a:r>
            <a:endParaRPr lang="en-US" altLang="zh-CN" sz="1800" dirty="0"/>
          </a:p>
          <a:p>
            <a:r>
              <a:rPr lang="en-US" altLang="zh-CN" sz="1800" dirty="0"/>
              <a:t>2</a:t>
            </a:r>
            <a:r>
              <a:rPr lang="zh-CN" altLang="en-US" sz="1800" dirty="0"/>
              <a:t>、卷积神经网络（</a:t>
            </a:r>
            <a:r>
              <a:rPr lang="en-US" altLang="zh-CN" sz="1800" dirty="0"/>
              <a:t>CNN</a:t>
            </a:r>
            <a:r>
              <a:rPr lang="zh-CN" altLang="en-US" sz="1800" dirty="0"/>
              <a:t>）</a:t>
            </a:r>
            <a:endParaRPr lang="en-US" altLang="zh-CN" sz="1800" dirty="0"/>
          </a:p>
          <a:p>
            <a:r>
              <a:rPr lang="en-US" altLang="zh-CN" sz="1800" dirty="0"/>
              <a:t>3</a:t>
            </a:r>
            <a:r>
              <a:rPr lang="zh-CN" altLang="en-US" sz="1800" dirty="0"/>
              <a:t>、循环神经网络（</a:t>
            </a:r>
            <a:r>
              <a:rPr lang="en-US" altLang="zh-CN" sz="1800" dirty="0"/>
              <a:t>RNN</a:t>
            </a:r>
            <a:r>
              <a:rPr lang="zh-CN" altLang="en-US" sz="1800" dirty="0"/>
              <a:t>）</a:t>
            </a:r>
            <a:endParaRPr lang="en-US" altLang="zh-CN" sz="1800" dirty="0"/>
          </a:p>
          <a:p>
            <a:r>
              <a:rPr lang="en-US" altLang="zh-CN" sz="1800" dirty="0"/>
              <a:t>4</a:t>
            </a:r>
            <a:r>
              <a:rPr lang="zh-CN" altLang="en-US" sz="1800" dirty="0"/>
              <a:t>、</a:t>
            </a:r>
            <a:r>
              <a:rPr lang="en-US" altLang="zh-CN" sz="1800" dirty="0"/>
              <a:t>Transformer</a:t>
            </a:r>
          </a:p>
          <a:p>
            <a:r>
              <a:rPr lang="en-US" altLang="zh-CN" sz="1800" dirty="0"/>
              <a:t>5</a:t>
            </a:r>
            <a:r>
              <a:rPr lang="zh-CN" altLang="en-US" sz="1800" dirty="0"/>
              <a:t>、扩散模型（</a:t>
            </a:r>
            <a:r>
              <a:rPr lang="en-US" altLang="zh-CN" sz="1800" dirty="0"/>
              <a:t>Diffusion</a:t>
            </a:r>
            <a:r>
              <a:rPr lang="zh-CN" altLang="en-US" sz="1800" dirty="0"/>
              <a:t>）</a:t>
            </a:r>
          </a:p>
        </p:txBody>
      </p:sp>
      <p:graphicFrame>
        <p:nvGraphicFramePr>
          <p:cNvPr id="13" name="对象 12"/>
          <p:cNvGraphicFramePr/>
          <p:nvPr/>
        </p:nvGraphicFramePr>
        <p:xfrm>
          <a:off x="119380" y="1071245"/>
          <a:ext cx="3943350" cy="3936365"/>
        </p:xfrm>
        <a:graphic>
          <a:graphicData uri="http://schemas.openxmlformats.org/presentationml/2006/ole">
            <mc:AlternateContent xmlns:mc="http://schemas.openxmlformats.org/markup-compatibility/2006">
              <mc:Choice xmlns:v="urn:schemas-microsoft-com:vml" Requires="v">
                <p:oleObj spid="_x0000_s1028" r:id="rId4" imgW="2331720" imgH="2449195" progId="Visio.Drawing.11">
                  <p:embed/>
                </p:oleObj>
              </mc:Choice>
              <mc:Fallback>
                <p:oleObj r:id="rId4" imgW="2331720" imgH="2449195" progId="Visio.Drawing.11">
                  <p:embed/>
                  <p:pic>
                    <p:nvPicPr>
                      <p:cNvPr id="0" name="图片 13"/>
                      <p:cNvPicPr/>
                      <p:nvPr/>
                    </p:nvPicPr>
                    <p:blipFill>
                      <a:blip r:embed="rId5"/>
                      <a:stretch>
                        <a:fillRect/>
                      </a:stretch>
                    </p:blipFill>
                    <p:spPr>
                      <a:xfrm>
                        <a:off x="119380" y="1071245"/>
                        <a:ext cx="3943350" cy="3936365"/>
                      </a:xfrm>
                      <a:prstGeom prst="rect">
                        <a:avLst/>
                      </a:prstGeom>
                    </p:spPr>
                  </p:pic>
                </p:oleObj>
              </mc:Fallback>
            </mc:AlternateContent>
          </a:graphicData>
        </a:graphic>
      </p:graphicFrame>
      <p:sp>
        <p:nvSpPr>
          <p:cNvPr id="5" name="标题 4"/>
          <p:cNvSpPr txBox="1"/>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深度学习概览</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30</a:t>
            </a:fld>
            <a:endParaRPr lang="zh-CN" altLang="en-US">
              <a:solidFill>
                <a:prstClr val="black"/>
              </a:solidFill>
            </a:endParaRPr>
          </a:p>
        </p:txBody>
      </p:sp>
      <p:pic>
        <p:nvPicPr>
          <p:cNvPr id="10242" name="Picture 2"/>
          <p:cNvPicPr>
            <a:picLocks noChangeAspect="1" noChangeArrowheads="1"/>
          </p:cNvPicPr>
          <p:nvPr/>
        </p:nvPicPr>
        <p:blipFill>
          <a:blip r:embed="rId2"/>
          <a:srcRect/>
          <a:stretch>
            <a:fillRect/>
          </a:stretch>
        </p:blipFill>
        <p:spPr bwMode="auto">
          <a:xfrm>
            <a:off x="1487170" y="1556385"/>
            <a:ext cx="9102090" cy="3604260"/>
          </a:xfrm>
          <a:prstGeom prst="rect">
            <a:avLst/>
          </a:prstGeom>
          <a:noFill/>
          <a:ln w="9525">
            <a:noFill/>
            <a:miter lim="800000"/>
            <a:headEnd/>
            <a:tailEnd/>
          </a:ln>
          <a:effectLst/>
        </p:spPr>
      </p:pic>
      <p:sp>
        <p:nvSpPr>
          <p:cNvPr id="4" name="标题 4"/>
          <p:cNvSpPr txBox="1"/>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lang="zh-CN" altLang="en-US" sz="3200" b="1" kern="0" dirty="0">
                <a:solidFill>
                  <a:schemeClr val="tx2"/>
                </a:solidFill>
                <a:latin typeface="+mj-lt"/>
                <a:ea typeface="+mj-ea"/>
                <a:cs typeface="+mj-cs"/>
                <a:sym typeface="Arial" panose="020B0604020202020204" pitchFamily="34" charset="0"/>
              </a:rPr>
              <a:t>句子的特征向量表示</a:t>
            </a:r>
            <a:endPar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31</a:t>
            </a:fld>
            <a:endParaRPr lang="zh-CN" altLang="en-US">
              <a:solidFill>
                <a:prstClr val="black"/>
              </a:solidFill>
            </a:endParaRPr>
          </a:p>
        </p:txBody>
      </p:sp>
      <p:sp>
        <p:nvSpPr>
          <p:cNvPr id="3" name="灯片编号占位符 1"/>
          <p:cNvSpPr>
            <a:spLocks noGrp="1"/>
          </p:cNvSpPr>
          <p:nvPr/>
        </p:nvSpPr>
        <p:spPr>
          <a:xfrm>
            <a:off x="4722284" y="6604000"/>
            <a:ext cx="2844800" cy="304800"/>
          </a:xfrm>
          <a:prstGeom prst="rect">
            <a:avLst/>
          </a:prstGeom>
          <a:noFill/>
          <a:ln>
            <a:noFill/>
          </a:ln>
          <a:effectLst/>
        </p:spPr>
        <p:txBody>
          <a:bodyPr vert="horz" wrap="square" lIns="91440" tIns="45720" rIns="91440" bIns="45720" numCol="1" anchor="t" anchorCtr="0" compatLnSpc="1"/>
          <a:lstStyle>
            <a:defPPr>
              <a:defRPr lang="zh-CN"/>
            </a:defPPr>
            <a:lvl1pPr marL="0" algn="ctr" defTabSz="914400" rtl="0" eaLnBrk="1" latinLnBrk="0" hangingPunct="1">
              <a:defRPr sz="1000" kern="1200">
                <a:solidFill>
                  <a:schemeClr val="tx1"/>
                </a:solidFill>
                <a:effectLst>
                  <a:outerShdw blurRad="38100" dist="38100" dir="2700000" algn="tl">
                    <a:srgbClr val="C0C0C0"/>
                  </a:outerShdw>
                </a:effectLst>
                <a:latin typeface="+mn-lt"/>
                <a:ea typeface="굴림" pitchFamily="50" charset="-127"/>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t>31</a:t>
            </a:fld>
            <a:endParaRPr lang="zh-CN" altLang="en-US">
              <a:solidFill>
                <a:prstClr val="black"/>
              </a:solidFill>
            </a:endParaRPr>
          </a:p>
        </p:txBody>
      </p:sp>
      <p:sp>
        <p:nvSpPr>
          <p:cNvPr id="9" name="标题 4"/>
          <p:cNvSpPr txBox="1"/>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文本相似度</a:t>
            </a:r>
          </a:p>
        </p:txBody>
      </p:sp>
      <p:sp>
        <p:nvSpPr>
          <p:cNvPr id="29" name="矩形 28"/>
          <p:cNvSpPr/>
          <p:nvPr/>
        </p:nvSpPr>
        <p:spPr>
          <a:xfrm>
            <a:off x="238084" y="1214422"/>
            <a:ext cx="11430080" cy="369332"/>
          </a:xfrm>
          <a:prstGeom prst="rect">
            <a:avLst/>
          </a:prstGeom>
        </p:spPr>
        <p:txBody>
          <a:bodyPr wrap="square">
            <a:spAutoFit/>
          </a:bodyPr>
          <a:lstStyle/>
          <a:p>
            <a:r>
              <a:rPr lang="zh-CN" altLang="en-US" dirty="0"/>
              <a:t>有了词向量的表示，就可以非常容易的计算文本相似度，一般地，语义相近的词在向量空间上具有相近的位置。</a:t>
            </a:r>
          </a:p>
        </p:txBody>
      </p:sp>
      <p:pic>
        <p:nvPicPr>
          <p:cNvPr id="23555" name="Picture 3"/>
          <p:cNvPicPr>
            <a:picLocks noChangeAspect="1" noChangeArrowheads="1"/>
          </p:cNvPicPr>
          <p:nvPr/>
        </p:nvPicPr>
        <p:blipFill>
          <a:blip r:embed="rId2"/>
          <a:srcRect/>
          <a:stretch>
            <a:fillRect/>
          </a:stretch>
        </p:blipFill>
        <p:spPr bwMode="auto">
          <a:xfrm>
            <a:off x="380960" y="1714488"/>
            <a:ext cx="4429125" cy="3781425"/>
          </a:xfrm>
          <a:prstGeom prst="rect">
            <a:avLst/>
          </a:prstGeom>
          <a:noFill/>
          <a:ln w="9525">
            <a:noFill/>
            <a:miter lim="800000"/>
            <a:headEnd/>
            <a:tailEnd/>
          </a:ln>
          <a:effectLst/>
        </p:spPr>
      </p:pic>
      <p:pic>
        <p:nvPicPr>
          <p:cNvPr id="23556" name="Picture 4"/>
          <p:cNvPicPr>
            <a:picLocks noChangeAspect="1" noChangeArrowheads="1"/>
          </p:cNvPicPr>
          <p:nvPr/>
        </p:nvPicPr>
        <p:blipFill>
          <a:blip r:embed="rId3"/>
          <a:srcRect/>
          <a:stretch>
            <a:fillRect/>
          </a:stretch>
        </p:blipFill>
        <p:spPr bwMode="auto">
          <a:xfrm>
            <a:off x="5238744" y="2143116"/>
            <a:ext cx="5610225" cy="2257425"/>
          </a:xfrm>
          <a:prstGeom prst="rect">
            <a:avLst/>
          </a:prstGeom>
          <a:noFill/>
          <a:ln w="9525">
            <a:noFill/>
            <a:miter lim="800000"/>
            <a:headEnd/>
            <a:tailEnd/>
          </a:ln>
          <a:effectLst/>
        </p:spPr>
      </p:pic>
      <p:sp>
        <p:nvSpPr>
          <p:cNvPr id="32" name="矩形 31"/>
          <p:cNvSpPr/>
          <p:nvPr/>
        </p:nvSpPr>
        <p:spPr>
          <a:xfrm>
            <a:off x="5453058" y="1785926"/>
            <a:ext cx="1338828" cy="369332"/>
          </a:xfrm>
          <a:prstGeom prst="rect">
            <a:avLst/>
          </a:prstGeom>
        </p:spPr>
        <p:txBody>
          <a:bodyPr wrap="none">
            <a:spAutoFit/>
          </a:bodyPr>
          <a:lstStyle/>
          <a:p>
            <a:r>
              <a:rPr lang="zh-CN" altLang="en-US" b="1" dirty="0"/>
              <a:t>余弦相似度</a:t>
            </a:r>
          </a:p>
        </p:txBody>
      </p:sp>
      <p:pic>
        <p:nvPicPr>
          <p:cNvPr id="23557" name="Picture 5"/>
          <p:cNvPicPr>
            <a:picLocks noChangeAspect="1" noChangeArrowheads="1"/>
          </p:cNvPicPr>
          <p:nvPr/>
        </p:nvPicPr>
        <p:blipFill>
          <a:blip r:embed="rId4"/>
          <a:srcRect/>
          <a:stretch>
            <a:fillRect/>
          </a:stretch>
        </p:blipFill>
        <p:spPr bwMode="auto">
          <a:xfrm>
            <a:off x="5238744" y="5000636"/>
            <a:ext cx="1857375" cy="723900"/>
          </a:xfrm>
          <a:prstGeom prst="rect">
            <a:avLst/>
          </a:prstGeom>
          <a:noFill/>
          <a:ln w="9525">
            <a:noFill/>
            <a:miter lim="800000"/>
            <a:headEnd/>
            <a:tailEnd/>
          </a:ln>
          <a:effectLst/>
        </p:spPr>
      </p:pic>
      <p:sp>
        <p:nvSpPr>
          <p:cNvPr id="33" name="矩形 32"/>
          <p:cNvSpPr/>
          <p:nvPr/>
        </p:nvSpPr>
        <p:spPr>
          <a:xfrm>
            <a:off x="5453058" y="4643446"/>
            <a:ext cx="1107996" cy="369332"/>
          </a:xfrm>
          <a:prstGeom prst="rect">
            <a:avLst/>
          </a:prstGeom>
        </p:spPr>
        <p:txBody>
          <a:bodyPr wrap="none">
            <a:spAutoFit/>
          </a:bodyPr>
          <a:lstStyle/>
          <a:p>
            <a:r>
              <a:rPr lang="zh-CN" altLang="en-US" b="1" dirty="0"/>
              <a:t>欧式距离</a:t>
            </a:r>
          </a:p>
        </p:txBody>
      </p:sp>
      <p:pic>
        <p:nvPicPr>
          <p:cNvPr id="23558" name="Picture 6"/>
          <p:cNvPicPr>
            <a:picLocks noChangeAspect="1" noChangeArrowheads="1"/>
          </p:cNvPicPr>
          <p:nvPr/>
        </p:nvPicPr>
        <p:blipFill>
          <a:blip r:embed="rId5"/>
          <a:srcRect/>
          <a:stretch>
            <a:fillRect/>
          </a:stretch>
        </p:blipFill>
        <p:spPr bwMode="auto">
          <a:xfrm>
            <a:off x="7362825" y="4857760"/>
            <a:ext cx="4829175" cy="952500"/>
          </a:xfrm>
          <a:prstGeom prst="rect">
            <a:avLst/>
          </a:prstGeom>
          <a:noFill/>
          <a:ln w="9525">
            <a:noFill/>
            <a:miter lim="800000"/>
            <a:headEnd/>
            <a:tailEnd/>
          </a:ln>
          <a:effectLst/>
        </p:spPr>
      </p:pic>
      <p:sp>
        <p:nvSpPr>
          <p:cNvPr id="35" name="矩形 34"/>
          <p:cNvSpPr/>
          <p:nvPr/>
        </p:nvSpPr>
        <p:spPr>
          <a:xfrm>
            <a:off x="7453322" y="4572008"/>
            <a:ext cx="1749197" cy="369332"/>
          </a:xfrm>
          <a:prstGeom prst="rect">
            <a:avLst/>
          </a:prstGeom>
        </p:spPr>
        <p:txBody>
          <a:bodyPr wrap="none">
            <a:spAutoFit/>
          </a:bodyPr>
          <a:lstStyle/>
          <a:p>
            <a:r>
              <a:rPr lang="en-US" altLang="zh-CN" b="1" dirty="0" err="1"/>
              <a:t>Jaccard</a:t>
            </a:r>
            <a:r>
              <a:rPr lang="zh-CN" altLang="en-US" b="1" dirty="0"/>
              <a:t>相似度</a:t>
            </a:r>
          </a:p>
        </p:txBody>
      </p:sp>
      <p:sp>
        <p:nvSpPr>
          <p:cNvPr id="36" name="矩形 35"/>
          <p:cNvSpPr/>
          <p:nvPr/>
        </p:nvSpPr>
        <p:spPr bwMode="auto">
          <a:xfrm>
            <a:off x="5167306" y="1714488"/>
            <a:ext cx="6929486" cy="2786082"/>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37" name="矩形 36"/>
          <p:cNvSpPr/>
          <p:nvPr/>
        </p:nvSpPr>
        <p:spPr bwMode="auto">
          <a:xfrm>
            <a:off x="5167306" y="4500570"/>
            <a:ext cx="2143140" cy="2071702"/>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38" name="矩形 37"/>
          <p:cNvSpPr/>
          <p:nvPr/>
        </p:nvSpPr>
        <p:spPr bwMode="auto">
          <a:xfrm>
            <a:off x="7310446" y="4500570"/>
            <a:ext cx="4786346" cy="2071702"/>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15" name="矩形 14"/>
          <p:cNvSpPr/>
          <p:nvPr/>
        </p:nvSpPr>
        <p:spPr>
          <a:xfrm>
            <a:off x="10453718" y="1928802"/>
            <a:ext cx="1555234" cy="923330"/>
          </a:xfrm>
          <a:prstGeom prst="rect">
            <a:avLst/>
          </a:prstGeom>
          <a:ln>
            <a:solidFill>
              <a:schemeClr val="tx1"/>
            </a:solidFill>
            <a:prstDash val="dashDot"/>
          </a:ln>
        </p:spPr>
        <p:txBody>
          <a:bodyPr wrap="none">
            <a:spAutoFit/>
          </a:bodyPr>
          <a:lstStyle/>
          <a:p>
            <a:r>
              <a:rPr lang="en-US" altLang="zh-CN" b="1" dirty="0" err="1"/>
              <a:t>cos</a:t>
            </a:r>
            <a:r>
              <a:rPr lang="en-US" altLang="zh-CN" b="1" dirty="0"/>
              <a:t>(0</a:t>
            </a:r>
            <a:r>
              <a:rPr lang="en-US" altLang="zh-CN" b="1" baseline="30000" dirty="0"/>
              <a:t>o</a:t>
            </a:r>
            <a:r>
              <a:rPr lang="en-US" altLang="zh-CN" b="1" dirty="0"/>
              <a:t>)=1</a:t>
            </a:r>
          </a:p>
          <a:p>
            <a:r>
              <a:rPr lang="en-US" altLang="zh-CN" b="1" dirty="0" err="1"/>
              <a:t>cos</a:t>
            </a:r>
            <a:r>
              <a:rPr lang="en-US" altLang="zh-CN" b="1" dirty="0"/>
              <a:t>(90</a:t>
            </a:r>
            <a:r>
              <a:rPr lang="en-US" altLang="zh-CN" b="1" baseline="30000" dirty="0"/>
              <a:t>o</a:t>
            </a:r>
            <a:r>
              <a:rPr lang="en-US" altLang="zh-CN" b="1" dirty="0"/>
              <a:t>)=0</a:t>
            </a:r>
          </a:p>
          <a:p>
            <a:r>
              <a:rPr lang="en-US" altLang="zh-CN" b="1" dirty="0" err="1"/>
              <a:t>cos</a:t>
            </a:r>
            <a:r>
              <a:rPr lang="en-US" altLang="zh-CN" b="1" dirty="0"/>
              <a:t>(180</a:t>
            </a:r>
            <a:r>
              <a:rPr lang="en-US" altLang="zh-CN" b="1" baseline="30000" dirty="0"/>
              <a:t>o</a:t>
            </a:r>
            <a:r>
              <a:rPr lang="en-US" altLang="zh-CN" b="1" dirty="0"/>
              <a:t>)=-1</a:t>
            </a:r>
            <a:endParaRPr lang="zh-CN" altLang="en-US" b="1" dirty="0"/>
          </a:p>
        </p:txBody>
      </p:sp>
      <p:sp>
        <p:nvSpPr>
          <p:cNvPr id="16" name="矩形 15"/>
          <p:cNvSpPr/>
          <p:nvPr/>
        </p:nvSpPr>
        <p:spPr>
          <a:xfrm>
            <a:off x="5238744" y="6000768"/>
            <a:ext cx="2071702" cy="261610"/>
          </a:xfrm>
          <a:prstGeom prst="rect">
            <a:avLst/>
          </a:prstGeom>
        </p:spPr>
        <p:txBody>
          <a:bodyPr wrap="square">
            <a:spAutoFit/>
          </a:bodyPr>
          <a:lstStyle/>
          <a:p>
            <a:r>
              <a:rPr lang="zh-CN" altLang="en-US" sz="1100" b="1" dirty="0">
                <a:solidFill>
                  <a:srgbClr val="FF0000"/>
                </a:solidFill>
              </a:rPr>
              <a:t>距离越短，则两个文本越相似</a:t>
            </a:r>
          </a:p>
        </p:txBody>
      </p:sp>
      <p:sp>
        <p:nvSpPr>
          <p:cNvPr id="17" name="矩形 16"/>
          <p:cNvSpPr/>
          <p:nvPr/>
        </p:nvSpPr>
        <p:spPr>
          <a:xfrm>
            <a:off x="9953652" y="6215082"/>
            <a:ext cx="2071702" cy="261610"/>
          </a:xfrm>
          <a:prstGeom prst="rect">
            <a:avLst/>
          </a:prstGeom>
        </p:spPr>
        <p:txBody>
          <a:bodyPr wrap="square">
            <a:spAutoFit/>
          </a:bodyPr>
          <a:lstStyle/>
          <a:p>
            <a:r>
              <a:rPr lang="zh-CN" altLang="en-US" sz="1100" b="1" dirty="0">
                <a:solidFill>
                  <a:srgbClr val="FF0000"/>
                </a:solidFill>
              </a:rPr>
              <a:t>值越大，则两个文本越相似</a:t>
            </a:r>
          </a:p>
        </p:txBody>
      </p:sp>
      <p:pic>
        <p:nvPicPr>
          <p:cNvPr id="3074" name="Picture 2"/>
          <p:cNvPicPr>
            <a:picLocks noChangeAspect="1" noChangeArrowheads="1"/>
          </p:cNvPicPr>
          <p:nvPr/>
        </p:nvPicPr>
        <p:blipFill>
          <a:blip r:embed="rId6"/>
          <a:srcRect/>
          <a:stretch>
            <a:fillRect/>
          </a:stretch>
        </p:blipFill>
        <p:spPr bwMode="auto">
          <a:xfrm>
            <a:off x="8239140" y="5786454"/>
            <a:ext cx="1438275" cy="523875"/>
          </a:xfrm>
          <a:prstGeom prst="rect">
            <a:avLst/>
          </a:prstGeom>
          <a:noFill/>
          <a:ln w="9525">
            <a:noFill/>
            <a:miter lim="800000"/>
            <a:headEnd/>
            <a:tailEnd/>
          </a:ln>
          <a:effectLst/>
        </p:spPr>
      </p:pic>
      <p:sp>
        <p:nvSpPr>
          <p:cNvPr id="19" name="矩形 18"/>
          <p:cNvSpPr/>
          <p:nvPr/>
        </p:nvSpPr>
        <p:spPr>
          <a:xfrm>
            <a:off x="7453322" y="5929330"/>
            <a:ext cx="785818" cy="261610"/>
          </a:xfrm>
          <a:prstGeom prst="rect">
            <a:avLst/>
          </a:prstGeom>
        </p:spPr>
        <p:txBody>
          <a:bodyPr wrap="square">
            <a:spAutoFit/>
          </a:bodyPr>
          <a:lstStyle/>
          <a:p>
            <a:r>
              <a:rPr lang="zh-CN" altLang="en-US" sz="1100" b="1" dirty="0"/>
              <a:t>狭义定义：</a:t>
            </a:r>
          </a:p>
        </p:txBody>
      </p:sp>
      <p:sp>
        <p:nvSpPr>
          <p:cNvPr id="20" name="矩形 19"/>
          <p:cNvSpPr/>
          <p:nvPr/>
        </p:nvSpPr>
        <p:spPr>
          <a:xfrm>
            <a:off x="738150" y="5572140"/>
            <a:ext cx="3877985" cy="369332"/>
          </a:xfrm>
          <a:prstGeom prst="rect">
            <a:avLst/>
          </a:prstGeom>
        </p:spPr>
        <p:txBody>
          <a:bodyPr wrap="none">
            <a:spAutoFit/>
          </a:bodyPr>
          <a:lstStyle/>
          <a:p>
            <a:r>
              <a:rPr lang="zh-CN" altLang="en-US" b="1" dirty="0"/>
              <a:t>将每个词映射到多维空间中的一个点</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32</a:t>
            </a:fld>
            <a:endParaRPr lang="zh-CN" altLang="en-US">
              <a:solidFill>
                <a:prstClr val="black"/>
              </a:solidFill>
            </a:endParaRPr>
          </a:p>
        </p:txBody>
      </p:sp>
      <p:sp>
        <p:nvSpPr>
          <p:cNvPr id="3" name="灯片编号占位符 1"/>
          <p:cNvSpPr>
            <a:spLocks noGrp="1"/>
          </p:cNvSpPr>
          <p:nvPr/>
        </p:nvSpPr>
        <p:spPr>
          <a:xfrm>
            <a:off x="4722284" y="6604000"/>
            <a:ext cx="2844800" cy="304800"/>
          </a:xfrm>
          <a:prstGeom prst="rect">
            <a:avLst/>
          </a:prstGeom>
          <a:noFill/>
          <a:ln>
            <a:noFill/>
          </a:ln>
          <a:effectLst/>
        </p:spPr>
        <p:txBody>
          <a:bodyPr vert="horz" wrap="square" lIns="91440" tIns="45720" rIns="91440" bIns="45720" numCol="1" anchor="t" anchorCtr="0" compatLnSpc="1"/>
          <a:lstStyle>
            <a:defPPr>
              <a:defRPr lang="zh-CN"/>
            </a:defPPr>
            <a:lvl1pPr marL="0" algn="ctr" defTabSz="914400" rtl="0" eaLnBrk="1" latinLnBrk="0" hangingPunct="1">
              <a:defRPr sz="1000" kern="1200">
                <a:solidFill>
                  <a:schemeClr val="tx1"/>
                </a:solidFill>
                <a:effectLst>
                  <a:outerShdw blurRad="38100" dist="38100" dir="2700000" algn="tl">
                    <a:srgbClr val="C0C0C0"/>
                  </a:outerShdw>
                </a:effectLst>
                <a:latin typeface="+mn-lt"/>
                <a:ea typeface="굴림" pitchFamily="50" charset="-127"/>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t>32</a:t>
            </a:fld>
            <a:endParaRPr lang="zh-CN" altLang="en-US">
              <a:solidFill>
                <a:prstClr val="black"/>
              </a:solidFill>
            </a:endParaRPr>
          </a:p>
        </p:txBody>
      </p:sp>
      <p:sp>
        <p:nvSpPr>
          <p:cNvPr id="7" name="标题 4"/>
          <p:cNvSpPr txBox="1"/>
          <p:nvPr/>
        </p:nvSpPr>
        <p:spPr>
          <a:xfrm>
            <a:off x="238084" y="142852"/>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文本相似度计算例题</a:t>
            </a:r>
          </a:p>
        </p:txBody>
      </p:sp>
      <p:sp>
        <p:nvSpPr>
          <p:cNvPr id="12" name="矩形 11"/>
          <p:cNvSpPr/>
          <p:nvPr/>
        </p:nvSpPr>
        <p:spPr bwMode="auto">
          <a:xfrm>
            <a:off x="238084" y="1071546"/>
            <a:ext cx="7500990" cy="2857520"/>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13" name="矩形 12"/>
          <p:cNvSpPr/>
          <p:nvPr/>
        </p:nvSpPr>
        <p:spPr bwMode="auto">
          <a:xfrm>
            <a:off x="7739074" y="1071546"/>
            <a:ext cx="4071966" cy="5429288"/>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pic>
        <p:nvPicPr>
          <p:cNvPr id="22529" name="Picture 1"/>
          <p:cNvPicPr>
            <a:picLocks noChangeAspect="1" noChangeArrowheads="1"/>
          </p:cNvPicPr>
          <p:nvPr/>
        </p:nvPicPr>
        <p:blipFill>
          <a:blip r:embed="rId2"/>
          <a:srcRect/>
          <a:stretch>
            <a:fillRect/>
          </a:stretch>
        </p:blipFill>
        <p:spPr bwMode="auto">
          <a:xfrm>
            <a:off x="380960" y="1142985"/>
            <a:ext cx="7296150" cy="2643206"/>
          </a:xfrm>
          <a:prstGeom prst="rect">
            <a:avLst/>
          </a:prstGeom>
          <a:noFill/>
          <a:ln w="9525">
            <a:noFill/>
            <a:miter lim="800000"/>
            <a:headEnd/>
            <a:tailEnd/>
          </a:ln>
          <a:effectLst/>
        </p:spPr>
      </p:pic>
      <p:pic>
        <p:nvPicPr>
          <p:cNvPr id="22530" name="Picture 2"/>
          <p:cNvPicPr>
            <a:picLocks noChangeAspect="1" noChangeArrowheads="1"/>
          </p:cNvPicPr>
          <p:nvPr/>
        </p:nvPicPr>
        <p:blipFill>
          <a:blip r:embed="rId3"/>
          <a:srcRect/>
          <a:stretch>
            <a:fillRect/>
          </a:stretch>
        </p:blipFill>
        <p:spPr bwMode="auto">
          <a:xfrm>
            <a:off x="238084" y="4000504"/>
            <a:ext cx="7239000" cy="2514600"/>
          </a:xfrm>
          <a:prstGeom prst="rect">
            <a:avLst/>
          </a:prstGeom>
          <a:noFill/>
          <a:ln w="9525">
            <a:noFill/>
            <a:miter lim="800000"/>
            <a:headEnd/>
            <a:tailEnd/>
          </a:ln>
          <a:effectLst/>
        </p:spPr>
      </p:pic>
      <p:sp>
        <p:nvSpPr>
          <p:cNvPr id="14" name="矩形 13"/>
          <p:cNvSpPr/>
          <p:nvPr/>
        </p:nvSpPr>
        <p:spPr bwMode="auto">
          <a:xfrm>
            <a:off x="238084" y="3929066"/>
            <a:ext cx="7500990" cy="2571768"/>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pic>
        <p:nvPicPr>
          <p:cNvPr id="22531" name="Picture 3"/>
          <p:cNvPicPr>
            <a:picLocks noChangeAspect="1" noChangeArrowheads="1"/>
          </p:cNvPicPr>
          <p:nvPr/>
        </p:nvPicPr>
        <p:blipFill>
          <a:blip r:embed="rId4"/>
          <a:srcRect/>
          <a:stretch>
            <a:fillRect/>
          </a:stretch>
        </p:blipFill>
        <p:spPr bwMode="auto">
          <a:xfrm>
            <a:off x="8096264" y="1200152"/>
            <a:ext cx="3457575" cy="2514600"/>
          </a:xfrm>
          <a:prstGeom prst="rect">
            <a:avLst/>
          </a:prstGeom>
          <a:noFill/>
          <a:ln w="9525">
            <a:noFill/>
            <a:miter lim="800000"/>
            <a:headEnd/>
            <a:tailEnd/>
          </a:ln>
          <a:effectLst/>
        </p:spPr>
      </p:pic>
      <p:pic>
        <p:nvPicPr>
          <p:cNvPr id="5" name="图片 4"/>
          <p:cNvPicPr>
            <a:picLocks noChangeAspect="1"/>
          </p:cNvPicPr>
          <p:nvPr/>
        </p:nvPicPr>
        <p:blipFill>
          <a:blip r:embed="rId5"/>
          <a:stretch>
            <a:fillRect/>
          </a:stretch>
        </p:blipFill>
        <p:spPr>
          <a:xfrm>
            <a:off x="8112760" y="4000500"/>
            <a:ext cx="3492500" cy="14478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 name="Picture 4"/>
          <p:cNvPicPr>
            <a:picLocks noChangeAspect="1" noChangeArrowheads="1"/>
          </p:cNvPicPr>
          <p:nvPr/>
        </p:nvPicPr>
        <p:blipFill>
          <a:blip r:embed="rId3"/>
          <a:srcRect/>
          <a:stretch>
            <a:fillRect/>
          </a:stretch>
        </p:blipFill>
        <p:spPr bwMode="auto">
          <a:xfrm>
            <a:off x="7392670" y="3428365"/>
            <a:ext cx="3568700" cy="3353435"/>
          </a:xfrm>
          <a:prstGeom prst="rect">
            <a:avLst/>
          </a:prstGeom>
          <a:noFill/>
          <a:ln w="9525">
            <a:noFill/>
            <a:miter lim="800000"/>
            <a:headEnd/>
            <a:tailEnd/>
          </a:ln>
          <a:effectLst/>
        </p:spPr>
      </p:pic>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33</a:t>
            </a:fld>
            <a:endParaRPr lang="zh-CN" altLang="en-US">
              <a:solidFill>
                <a:prstClr val="black"/>
              </a:solidFill>
            </a:endParaRPr>
          </a:p>
        </p:txBody>
      </p:sp>
      <p:sp>
        <p:nvSpPr>
          <p:cNvPr id="3" name="标题 4"/>
          <p:cNvSpPr txBox="1"/>
          <p:nvPr/>
        </p:nvSpPr>
        <p:spPr>
          <a:xfrm>
            <a:off x="431800" y="260350"/>
            <a:ext cx="4571365"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lang="en-US" sz="3200" b="1" kern="0" dirty="0">
                <a:solidFill>
                  <a:schemeClr val="tx2"/>
                </a:solidFill>
                <a:latin typeface="+mj-lt"/>
                <a:ea typeface="+mj-ea"/>
                <a:cs typeface="+mj-cs"/>
                <a:sym typeface="Arial" panose="020B0604020202020204" pitchFamily="34" charset="0"/>
              </a:rPr>
              <a:t>Transformer</a:t>
            </a:r>
            <a:r>
              <a:rPr lang="zh-CN" altLang="en-US" sz="3200" b="1" kern="0" dirty="0">
                <a:solidFill>
                  <a:schemeClr val="tx2"/>
                </a:solidFill>
                <a:latin typeface="+mj-lt"/>
                <a:ea typeface="+mj-ea"/>
                <a:cs typeface="+mj-cs"/>
                <a:sym typeface="Arial" panose="020B0604020202020204" pitchFamily="34" charset="0"/>
              </a:rPr>
              <a:t>重点回顾</a:t>
            </a:r>
            <a:endPar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endParaRPr>
          </a:p>
        </p:txBody>
      </p:sp>
      <p:pic>
        <p:nvPicPr>
          <p:cNvPr id="1026" name="Picture 2"/>
          <p:cNvPicPr>
            <a:picLocks noChangeAspect="1" noChangeArrowheads="1"/>
          </p:cNvPicPr>
          <p:nvPr/>
        </p:nvPicPr>
        <p:blipFill>
          <a:blip r:embed="rId4"/>
          <a:srcRect/>
          <a:stretch>
            <a:fillRect/>
          </a:stretch>
        </p:blipFill>
        <p:spPr bwMode="auto">
          <a:xfrm>
            <a:off x="119340" y="1484957"/>
            <a:ext cx="7000924" cy="2314408"/>
          </a:xfrm>
          <a:prstGeom prst="rect">
            <a:avLst/>
          </a:prstGeom>
          <a:noFill/>
          <a:ln w="9525">
            <a:noFill/>
            <a:miter lim="800000"/>
            <a:headEnd/>
            <a:tailEnd/>
          </a:ln>
          <a:effectLst/>
        </p:spPr>
      </p:pic>
      <p:pic>
        <p:nvPicPr>
          <p:cNvPr id="1027" name="Picture 3"/>
          <p:cNvPicPr>
            <a:picLocks noChangeAspect="1" noChangeArrowheads="1"/>
          </p:cNvPicPr>
          <p:nvPr/>
        </p:nvPicPr>
        <p:blipFill>
          <a:blip r:embed="rId5"/>
          <a:srcRect/>
          <a:stretch>
            <a:fillRect/>
          </a:stretch>
        </p:blipFill>
        <p:spPr bwMode="auto">
          <a:xfrm>
            <a:off x="7263140" y="1342081"/>
            <a:ext cx="4381488" cy="2676216"/>
          </a:xfrm>
          <a:prstGeom prst="rect">
            <a:avLst/>
          </a:prstGeom>
          <a:noFill/>
          <a:ln w="9525">
            <a:noFill/>
            <a:miter lim="800000"/>
            <a:headEnd/>
            <a:tailEnd/>
          </a:ln>
          <a:effectLst/>
        </p:spPr>
      </p:pic>
      <p:sp>
        <p:nvSpPr>
          <p:cNvPr id="11" name="矩形 10"/>
          <p:cNvSpPr/>
          <p:nvPr/>
        </p:nvSpPr>
        <p:spPr>
          <a:xfrm>
            <a:off x="690844" y="1118491"/>
            <a:ext cx="4572032" cy="337185"/>
          </a:xfrm>
          <a:prstGeom prst="rect">
            <a:avLst/>
          </a:prstGeom>
          <a:ln w="3175">
            <a:noFill/>
          </a:ln>
        </p:spPr>
        <p:txBody>
          <a:bodyPr wrap="square">
            <a:spAutoFit/>
          </a:bodyPr>
          <a:lstStyle/>
          <a:p>
            <a:r>
              <a:rPr lang="en-US" altLang="zh-CN" sz="1600" b="1" dirty="0"/>
              <a:t>1</a:t>
            </a:r>
            <a:r>
              <a:rPr lang="zh-CN" altLang="en-US" sz="1600" b="1" dirty="0"/>
              <a:t>、注意力机制</a:t>
            </a:r>
          </a:p>
        </p:txBody>
      </p:sp>
      <p:sp>
        <p:nvSpPr>
          <p:cNvPr id="7" name="矩形 6"/>
          <p:cNvSpPr/>
          <p:nvPr/>
        </p:nvSpPr>
        <p:spPr>
          <a:xfrm>
            <a:off x="767679" y="4005836"/>
            <a:ext cx="4572032" cy="337185"/>
          </a:xfrm>
          <a:prstGeom prst="rect">
            <a:avLst/>
          </a:prstGeom>
          <a:ln w="3175">
            <a:noFill/>
          </a:ln>
        </p:spPr>
        <p:txBody>
          <a:bodyPr wrap="square">
            <a:spAutoFit/>
          </a:bodyPr>
          <a:lstStyle/>
          <a:p>
            <a:r>
              <a:rPr lang="en-US" altLang="zh-CN" sz="1600" b="1" dirty="0"/>
              <a:t>2</a:t>
            </a:r>
            <a:r>
              <a:rPr lang="zh-CN" altLang="en-US" sz="1600" b="1" dirty="0"/>
              <a:t>、自回归生成技术</a:t>
            </a:r>
          </a:p>
        </p:txBody>
      </p:sp>
      <p:pic>
        <p:nvPicPr>
          <p:cNvPr id="2051" name="Picture 3"/>
          <p:cNvPicPr>
            <a:picLocks noChangeAspect="1" noChangeArrowheads="1"/>
          </p:cNvPicPr>
          <p:nvPr/>
        </p:nvPicPr>
        <p:blipFill>
          <a:blip r:embed="rId6"/>
          <a:srcRect/>
          <a:stretch>
            <a:fillRect/>
          </a:stretch>
        </p:blipFill>
        <p:spPr bwMode="auto">
          <a:xfrm>
            <a:off x="696595" y="4293870"/>
            <a:ext cx="3084830" cy="2503805"/>
          </a:xfrm>
          <a:prstGeom prst="rect">
            <a:avLst/>
          </a:prstGeom>
          <a:noFill/>
          <a:ln w="9525">
            <a:noFill/>
            <a:miter lim="800000"/>
            <a:headEnd/>
            <a:tailEnd/>
          </a:ln>
          <a:effectLst/>
        </p:spPr>
      </p:pic>
      <p:sp>
        <p:nvSpPr>
          <p:cNvPr id="9" name="矩形 8"/>
          <p:cNvSpPr/>
          <p:nvPr/>
        </p:nvSpPr>
        <p:spPr>
          <a:xfrm>
            <a:off x="5952454" y="4018536"/>
            <a:ext cx="4572032" cy="337185"/>
          </a:xfrm>
          <a:prstGeom prst="rect">
            <a:avLst/>
          </a:prstGeom>
          <a:ln w="3175">
            <a:noFill/>
          </a:ln>
        </p:spPr>
        <p:txBody>
          <a:bodyPr wrap="square">
            <a:spAutoFit/>
          </a:bodyPr>
          <a:lstStyle/>
          <a:p>
            <a:r>
              <a:rPr lang="en-US" altLang="zh-CN" sz="1600" b="1" dirty="0"/>
              <a:t>3</a:t>
            </a:r>
            <a:r>
              <a:rPr lang="zh-CN" altLang="en-US" sz="1600" b="1" dirty="0"/>
              <a:t>、整体结构</a:t>
            </a:r>
          </a:p>
        </p:txBody>
      </p:sp>
      <p:sp>
        <p:nvSpPr>
          <p:cNvPr id="36" name="文本框 35"/>
          <p:cNvSpPr txBox="1"/>
          <p:nvPr/>
        </p:nvSpPr>
        <p:spPr>
          <a:xfrm>
            <a:off x="77470" y="1086485"/>
            <a:ext cx="11787505" cy="2829560"/>
          </a:xfrm>
          <a:prstGeom prst="rect">
            <a:avLst/>
          </a:prstGeom>
          <a:no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a:extLst>
            <a:ext uri="{909E8E84-426E-40DD-AFC4-6F175D3DCCD1}">
              <a14:hiddenFill xmlns:a14="http://schemas.microsoft.com/office/drawing/2010/main">
                <a:solidFill>
                  <a:srgbClr val="92D050"/>
                </a:solidFill>
              </a14:hiddenFill>
            </a:ext>
          </a:extLst>
        </p:spPr>
        <p:txBody>
          <a:bodyPr vert="eaVert" lIns="18000" rIns="18000" anchor="ctr"/>
          <a:lstStyle/>
          <a:p>
            <a:pPr marL="0" marR="0" indent="0" algn="ctr" defTabSz="914400" eaLnBrk="0" fontAlgn="base" latinLnBrk="0" hangingPunct="0">
              <a:lnSpc>
                <a:spcPct val="120000"/>
              </a:lnSpc>
              <a:spcBef>
                <a:spcPts val="600"/>
              </a:spcBef>
              <a:spcAft>
                <a:spcPct val="0"/>
              </a:spcAft>
              <a:buClrTx/>
              <a:buSzTx/>
              <a:buFontTx/>
              <a:buNone/>
            </a:pPr>
            <a:endParaRPr kumimoji="0" lang="zh-CN" altLang="en-US" sz="2400" b="1" i="0" u="none" strike="noStrike" kern="0" cap="none" spc="0" normalizeH="0" baseline="0" noProof="0" dirty="0">
              <a:ln>
                <a:noFill/>
              </a:ln>
              <a:no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
        <p:nvSpPr>
          <p:cNvPr id="4" name="文本框 3"/>
          <p:cNvSpPr txBox="1"/>
          <p:nvPr/>
        </p:nvSpPr>
        <p:spPr>
          <a:xfrm>
            <a:off x="77470" y="3928745"/>
            <a:ext cx="5177155" cy="2853690"/>
          </a:xfrm>
          <a:prstGeom prst="rect">
            <a:avLst/>
          </a:prstGeom>
          <a:no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a:extLst>
            <a:ext uri="{909E8E84-426E-40DD-AFC4-6F175D3DCCD1}">
              <a14:hiddenFill xmlns:a14="http://schemas.microsoft.com/office/drawing/2010/main">
                <a:solidFill>
                  <a:srgbClr val="92D050"/>
                </a:solidFill>
              </a14:hiddenFill>
            </a:ext>
          </a:extLst>
        </p:spPr>
        <p:txBody>
          <a:bodyPr vert="eaVert" lIns="18000" rIns="18000" anchor="ctr"/>
          <a:lstStyle/>
          <a:p>
            <a:pPr marL="0" marR="0" indent="0" algn="ctr" defTabSz="914400" eaLnBrk="0" fontAlgn="base" latinLnBrk="0" hangingPunct="0">
              <a:lnSpc>
                <a:spcPct val="120000"/>
              </a:lnSpc>
              <a:spcBef>
                <a:spcPts val="600"/>
              </a:spcBef>
              <a:spcAft>
                <a:spcPct val="0"/>
              </a:spcAft>
              <a:buClrTx/>
              <a:buSzTx/>
              <a:buFontTx/>
              <a:buNone/>
            </a:pPr>
            <a:endParaRPr kumimoji="0" lang="zh-CN" altLang="en-US" sz="2400" b="1" i="0" u="none" strike="noStrike" kern="0" cap="none" spc="0" normalizeH="0" baseline="0" noProof="0" dirty="0">
              <a:ln>
                <a:noFill/>
              </a:ln>
              <a:no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
        <p:nvSpPr>
          <p:cNvPr id="5" name="文本框 4"/>
          <p:cNvSpPr txBox="1"/>
          <p:nvPr/>
        </p:nvSpPr>
        <p:spPr>
          <a:xfrm>
            <a:off x="5262880" y="3916045"/>
            <a:ext cx="6587490" cy="2866390"/>
          </a:xfrm>
          <a:prstGeom prst="rect">
            <a:avLst/>
          </a:prstGeom>
          <a:no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a:extLst>
            <a:ext uri="{909E8E84-426E-40DD-AFC4-6F175D3DCCD1}">
              <a14:hiddenFill xmlns:a14="http://schemas.microsoft.com/office/drawing/2010/main">
                <a:solidFill>
                  <a:srgbClr val="92D050"/>
                </a:solidFill>
              </a14:hiddenFill>
            </a:ext>
          </a:extLst>
        </p:spPr>
        <p:txBody>
          <a:bodyPr vert="eaVert" lIns="18000" rIns="18000" anchor="ctr"/>
          <a:lstStyle/>
          <a:p>
            <a:pPr marL="0" marR="0" indent="0" algn="ctr" defTabSz="914400" eaLnBrk="0" fontAlgn="base" latinLnBrk="0" hangingPunct="0">
              <a:lnSpc>
                <a:spcPct val="120000"/>
              </a:lnSpc>
              <a:spcBef>
                <a:spcPts val="600"/>
              </a:spcBef>
              <a:spcAft>
                <a:spcPct val="0"/>
              </a:spcAft>
              <a:buClrTx/>
              <a:buSzTx/>
              <a:buFontTx/>
              <a:buNone/>
            </a:pPr>
            <a:endParaRPr kumimoji="0" lang="zh-CN" altLang="en-US" sz="2400" b="1" i="0" u="none" strike="noStrike" kern="0" cap="none" spc="0" normalizeH="0" baseline="0" noProof="0" dirty="0">
              <a:ln>
                <a:noFill/>
              </a:ln>
              <a:no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77470" y="1086485"/>
            <a:ext cx="5177155" cy="5390515"/>
          </a:xfrm>
          <a:prstGeom prst="rect">
            <a:avLst/>
          </a:prstGeom>
          <a:no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a:extLst>
            <a:ext uri="{909E8E84-426E-40DD-AFC4-6F175D3DCCD1}">
              <a14:hiddenFill xmlns:a14="http://schemas.microsoft.com/office/drawing/2010/main">
                <a:solidFill>
                  <a:srgbClr val="92D050"/>
                </a:solidFill>
              </a14:hiddenFill>
            </a:ext>
          </a:extLst>
        </p:spPr>
        <p:txBody>
          <a:bodyPr vert="eaVert" lIns="18000" rIns="18000" anchor="ctr"/>
          <a:lstStyle/>
          <a:p>
            <a:pPr marL="0" marR="0" indent="0" algn="ctr" defTabSz="914400" eaLnBrk="0" fontAlgn="base" latinLnBrk="0" hangingPunct="0">
              <a:lnSpc>
                <a:spcPct val="120000"/>
              </a:lnSpc>
              <a:spcBef>
                <a:spcPts val="600"/>
              </a:spcBef>
              <a:spcAft>
                <a:spcPct val="0"/>
              </a:spcAft>
              <a:buClrTx/>
              <a:buSzTx/>
              <a:buFontTx/>
              <a:buNone/>
            </a:pPr>
            <a:endParaRPr kumimoji="0" lang="zh-CN" altLang="en-US" sz="2400" b="1" i="0" u="none" strike="noStrike" kern="0" cap="none" spc="0" normalizeH="0" baseline="0" noProof="0" dirty="0">
              <a:ln>
                <a:noFill/>
              </a:ln>
              <a:no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34</a:t>
            </a:fld>
            <a:endParaRPr lang="zh-CN" altLang="en-US">
              <a:solidFill>
                <a:prstClr val="black"/>
              </a:solidFill>
            </a:endParaRPr>
          </a:p>
        </p:txBody>
      </p:sp>
      <p:pic>
        <p:nvPicPr>
          <p:cNvPr id="25601" name="Picture 1"/>
          <p:cNvPicPr>
            <a:picLocks noChangeAspect="1" noChangeArrowheads="1"/>
          </p:cNvPicPr>
          <p:nvPr/>
        </p:nvPicPr>
        <p:blipFill>
          <a:blip r:embed="rId2"/>
          <a:srcRect/>
          <a:stretch>
            <a:fillRect/>
          </a:stretch>
        </p:blipFill>
        <p:spPr bwMode="auto">
          <a:xfrm>
            <a:off x="407312" y="1413178"/>
            <a:ext cx="4600575" cy="3629025"/>
          </a:xfrm>
          <a:prstGeom prst="rect">
            <a:avLst/>
          </a:prstGeom>
          <a:noFill/>
          <a:ln w="9525">
            <a:noFill/>
            <a:miter lim="800000"/>
            <a:headEnd/>
            <a:tailEnd/>
          </a:ln>
          <a:effectLst/>
        </p:spPr>
      </p:pic>
      <p:sp>
        <p:nvSpPr>
          <p:cNvPr id="31" name="矩形 30"/>
          <p:cNvSpPr/>
          <p:nvPr/>
        </p:nvSpPr>
        <p:spPr>
          <a:xfrm>
            <a:off x="1272188" y="5646749"/>
            <a:ext cx="2500330" cy="400110"/>
          </a:xfrm>
          <a:prstGeom prst="rect">
            <a:avLst/>
          </a:prstGeom>
          <a:ln w="3175">
            <a:noFill/>
          </a:ln>
        </p:spPr>
        <p:txBody>
          <a:bodyPr wrap="square">
            <a:spAutoFit/>
          </a:bodyPr>
          <a:lstStyle/>
          <a:p>
            <a:r>
              <a:rPr lang="zh-CN" altLang="en-US" sz="2000" b="1" dirty="0"/>
              <a:t>单个编码器层的展开</a:t>
            </a:r>
          </a:p>
        </p:txBody>
      </p:sp>
      <p:sp>
        <p:nvSpPr>
          <p:cNvPr id="3" name="标题 4"/>
          <p:cNvSpPr txBox="1"/>
          <p:nvPr/>
        </p:nvSpPr>
        <p:spPr>
          <a:xfrm>
            <a:off x="431800" y="260350"/>
            <a:ext cx="4571365"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lang="en-US" sz="3200" b="1" kern="0" dirty="0">
                <a:solidFill>
                  <a:schemeClr val="tx2"/>
                </a:solidFill>
                <a:latin typeface="+mj-lt"/>
                <a:ea typeface="+mj-ea"/>
                <a:cs typeface="+mj-cs"/>
                <a:sym typeface="Arial" panose="020B0604020202020204" pitchFamily="34" charset="0"/>
              </a:rPr>
              <a:t>Transformer</a:t>
            </a:r>
            <a:r>
              <a:rPr lang="zh-CN" altLang="en-US" sz="3200" b="1" kern="0" dirty="0">
                <a:solidFill>
                  <a:schemeClr val="tx2"/>
                </a:solidFill>
                <a:latin typeface="+mj-lt"/>
                <a:ea typeface="+mj-ea"/>
                <a:cs typeface="+mj-cs"/>
                <a:sym typeface="Arial" panose="020B0604020202020204" pitchFamily="34" charset="0"/>
              </a:rPr>
              <a:t>重点回顾</a:t>
            </a:r>
            <a:endPar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endParaRPr>
          </a:p>
        </p:txBody>
      </p:sp>
      <p:pic>
        <p:nvPicPr>
          <p:cNvPr id="20481" name="Picture 1"/>
          <p:cNvPicPr>
            <a:picLocks noChangeAspect="1" noChangeArrowheads="1"/>
          </p:cNvPicPr>
          <p:nvPr/>
        </p:nvPicPr>
        <p:blipFill>
          <a:blip r:embed="rId3"/>
          <a:srcRect/>
          <a:stretch>
            <a:fillRect/>
          </a:stretch>
        </p:blipFill>
        <p:spPr bwMode="auto">
          <a:xfrm>
            <a:off x="5303479" y="1086318"/>
            <a:ext cx="6715172" cy="4685214"/>
          </a:xfrm>
          <a:prstGeom prst="rect">
            <a:avLst/>
          </a:prstGeom>
          <a:noFill/>
          <a:ln w="9525">
            <a:noFill/>
            <a:miter lim="800000"/>
            <a:headEnd/>
            <a:tailEnd/>
          </a:ln>
          <a:effectLst/>
        </p:spPr>
      </p:pic>
      <p:sp>
        <p:nvSpPr>
          <p:cNvPr id="4" name="矩形 3"/>
          <p:cNvSpPr/>
          <p:nvPr/>
        </p:nvSpPr>
        <p:spPr>
          <a:xfrm>
            <a:off x="7441213" y="5732474"/>
            <a:ext cx="2500330" cy="398780"/>
          </a:xfrm>
          <a:prstGeom prst="rect">
            <a:avLst/>
          </a:prstGeom>
          <a:ln w="3175">
            <a:noFill/>
          </a:ln>
        </p:spPr>
        <p:txBody>
          <a:bodyPr wrap="square">
            <a:spAutoFit/>
          </a:bodyPr>
          <a:lstStyle/>
          <a:p>
            <a:r>
              <a:rPr lang="zh-CN" altLang="en-US" sz="2000" b="1" dirty="0"/>
              <a:t>单个解码器层的展开</a:t>
            </a:r>
          </a:p>
        </p:txBody>
      </p:sp>
      <p:sp>
        <p:nvSpPr>
          <p:cNvPr id="5" name="文本框 4"/>
          <p:cNvSpPr txBox="1"/>
          <p:nvPr/>
        </p:nvSpPr>
        <p:spPr>
          <a:xfrm>
            <a:off x="5254625" y="1086485"/>
            <a:ext cx="6701155" cy="5390515"/>
          </a:xfrm>
          <a:prstGeom prst="rect">
            <a:avLst/>
          </a:prstGeom>
          <a:no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a:extLst>
            <a:ext uri="{909E8E84-426E-40DD-AFC4-6F175D3DCCD1}">
              <a14:hiddenFill xmlns:a14="http://schemas.microsoft.com/office/drawing/2010/main">
                <a:solidFill>
                  <a:srgbClr val="92D050"/>
                </a:solidFill>
              </a14:hiddenFill>
            </a:ext>
          </a:extLst>
        </p:spPr>
        <p:txBody>
          <a:bodyPr vert="eaVert" lIns="18000" rIns="18000" anchor="ctr"/>
          <a:lstStyle/>
          <a:p>
            <a:pPr marL="0" marR="0" indent="0" algn="ctr" defTabSz="914400" eaLnBrk="0" fontAlgn="base" latinLnBrk="0" hangingPunct="0">
              <a:lnSpc>
                <a:spcPct val="120000"/>
              </a:lnSpc>
              <a:spcBef>
                <a:spcPts val="600"/>
              </a:spcBef>
              <a:spcAft>
                <a:spcPct val="0"/>
              </a:spcAft>
              <a:buClrTx/>
              <a:buSzTx/>
              <a:buFontTx/>
              <a:buNone/>
            </a:pPr>
            <a:endParaRPr kumimoji="0" lang="zh-CN" altLang="en-US" sz="2400" b="1" i="0" u="none" strike="noStrike" kern="0" cap="none" spc="0" normalizeH="0" baseline="0" noProof="0" dirty="0">
              <a:ln>
                <a:noFill/>
              </a:ln>
              <a:no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1"/>
          <p:cNvPicPr>
            <a:picLocks noChangeAspect="1" noChangeArrowheads="1"/>
          </p:cNvPicPr>
          <p:nvPr/>
        </p:nvPicPr>
        <p:blipFill>
          <a:blip r:embed="rId2"/>
          <a:srcRect/>
          <a:stretch>
            <a:fillRect/>
          </a:stretch>
        </p:blipFill>
        <p:spPr bwMode="auto">
          <a:xfrm>
            <a:off x="5015865" y="1124585"/>
            <a:ext cx="7072630" cy="2922270"/>
          </a:xfrm>
          <a:prstGeom prst="rect">
            <a:avLst/>
          </a:prstGeom>
          <a:noFill/>
          <a:ln w="9525">
            <a:noFill/>
            <a:miter lim="800000"/>
            <a:headEnd/>
            <a:tailEnd/>
          </a:ln>
          <a:effectLst/>
        </p:spPr>
      </p:pic>
      <p:pic>
        <p:nvPicPr>
          <p:cNvPr id="25602" name="Picture 2"/>
          <p:cNvPicPr>
            <a:picLocks noChangeAspect="1" noChangeArrowheads="1"/>
          </p:cNvPicPr>
          <p:nvPr/>
        </p:nvPicPr>
        <p:blipFill>
          <a:blip r:embed="rId3"/>
          <a:srcRect/>
          <a:stretch>
            <a:fillRect/>
          </a:stretch>
        </p:blipFill>
        <p:spPr bwMode="auto">
          <a:xfrm>
            <a:off x="46990" y="1340485"/>
            <a:ext cx="4871085" cy="1920875"/>
          </a:xfrm>
          <a:prstGeom prst="rect">
            <a:avLst/>
          </a:prstGeom>
          <a:noFill/>
          <a:ln w="9525">
            <a:noFill/>
            <a:miter lim="800000"/>
            <a:headEnd/>
            <a:tailEnd/>
          </a:ln>
          <a:effectLst/>
        </p:spPr>
      </p:pic>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35</a:t>
            </a:fld>
            <a:endParaRPr lang="zh-CN" altLang="en-US">
              <a:solidFill>
                <a:prstClr val="black"/>
              </a:solidFill>
            </a:endParaRPr>
          </a:p>
        </p:txBody>
      </p:sp>
      <p:sp>
        <p:nvSpPr>
          <p:cNvPr id="3" name="标题 4"/>
          <p:cNvSpPr txBox="1"/>
          <p:nvPr/>
        </p:nvSpPr>
        <p:spPr>
          <a:xfrm>
            <a:off x="431800" y="260350"/>
            <a:ext cx="4571365"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lang="en-US" sz="3200" b="1" kern="0" dirty="0">
                <a:solidFill>
                  <a:schemeClr val="tx2"/>
                </a:solidFill>
                <a:latin typeface="+mj-lt"/>
                <a:ea typeface="+mj-ea"/>
                <a:cs typeface="+mj-cs"/>
                <a:sym typeface="Arial" panose="020B0604020202020204" pitchFamily="34" charset="0"/>
              </a:rPr>
              <a:t>Transformer</a:t>
            </a:r>
            <a:r>
              <a:rPr lang="zh-CN" altLang="en-US" sz="3200" b="1" kern="0" dirty="0">
                <a:solidFill>
                  <a:schemeClr val="tx2"/>
                </a:solidFill>
                <a:latin typeface="+mj-lt"/>
                <a:ea typeface="+mj-ea"/>
                <a:cs typeface="+mj-cs"/>
                <a:sym typeface="Arial" panose="020B0604020202020204" pitchFamily="34" charset="0"/>
              </a:rPr>
              <a:t>重点回顾</a:t>
            </a:r>
            <a:endPar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endParaRPr>
          </a:p>
        </p:txBody>
      </p:sp>
      <p:pic>
        <p:nvPicPr>
          <p:cNvPr id="3074" name="Picture 2"/>
          <p:cNvPicPr>
            <a:picLocks noChangeAspect="1" noChangeArrowheads="1"/>
          </p:cNvPicPr>
          <p:nvPr/>
        </p:nvPicPr>
        <p:blipFill>
          <a:blip r:embed="rId4"/>
          <a:srcRect/>
          <a:stretch>
            <a:fillRect/>
          </a:stretch>
        </p:blipFill>
        <p:spPr bwMode="auto">
          <a:xfrm>
            <a:off x="9624060" y="4293235"/>
            <a:ext cx="2004695" cy="1480820"/>
          </a:xfrm>
          <a:prstGeom prst="rect">
            <a:avLst/>
          </a:prstGeom>
          <a:noFill/>
          <a:ln w="9525">
            <a:noFill/>
            <a:miter lim="800000"/>
            <a:headEnd/>
            <a:tailEnd/>
          </a:ln>
          <a:effectLst/>
        </p:spPr>
      </p:pic>
      <p:sp>
        <p:nvSpPr>
          <p:cNvPr id="31" name="矩形 30"/>
          <p:cNvSpPr/>
          <p:nvPr/>
        </p:nvSpPr>
        <p:spPr>
          <a:xfrm>
            <a:off x="7031990" y="4869180"/>
            <a:ext cx="2125345" cy="398780"/>
          </a:xfrm>
          <a:prstGeom prst="rect">
            <a:avLst/>
          </a:prstGeom>
          <a:ln w="3175">
            <a:noFill/>
          </a:ln>
        </p:spPr>
        <p:txBody>
          <a:bodyPr wrap="square">
            <a:spAutoFit/>
          </a:bodyPr>
          <a:lstStyle/>
          <a:p>
            <a:r>
              <a:rPr lang="zh-CN" altLang="en-US" sz="2000" b="1" dirty="0"/>
              <a:t>自注意力机制</a:t>
            </a:r>
          </a:p>
        </p:txBody>
      </p:sp>
      <p:sp>
        <p:nvSpPr>
          <p:cNvPr id="4" name="矩形 3"/>
          <p:cNvSpPr/>
          <p:nvPr/>
        </p:nvSpPr>
        <p:spPr>
          <a:xfrm>
            <a:off x="1134110" y="3261360"/>
            <a:ext cx="2697480" cy="398780"/>
          </a:xfrm>
          <a:prstGeom prst="rect">
            <a:avLst/>
          </a:prstGeom>
          <a:ln w="3175">
            <a:noFill/>
          </a:ln>
        </p:spPr>
        <p:txBody>
          <a:bodyPr wrap="square">
            <a:spAutoFit/>
          </a:bodyPr>
          <a:lstStyle/>
          <a:p>
            <a:r>
              <a:rPr lang="zh-CN" altLang="en-US" sz="2000" b="1" dirty="0"/>
              <a:t>文本编码（词嵌入）</a:t>
            </a:r>
          </a:p>
        </p:txBody>
      </p:sp>
      <p:pic>
        <p:nvPicPr>
          <p:cNvPr id="5" name="图片 4"/>
          <p:cNvPicPr>
            <a:picLocks noChangeAspect="1"/>
          </p:cNvPicPr>
          <p:nvPr/>
        </p:nvPicPr>
        <p:blipFill>
          <a:blip r:embed="rId5"/>
          <a:stretch>
            <a:fillRect/>
          </a:stretch>
        </p:blipFill>
        <p:spPr>
          <a:xfrm>
            <a:off x="119380" y="4149090"/>
            <a:ext cx="5091430" cy="1665605"/>
          </a:xfrm>
          <a:prstGeom prst="rect">
            <a:avLst/>
          </a:prstGeom>
        </p:spPr>
      </p:pic>
      <p:sp>
        <p:nvSpPr>
          <p:cNvPr id="6" name="矩形 5"/>
          <p:cNvSpPr/>
          <p:nvPr/>
        </p:nvSpPr>
        <p:spPr>
          <a:xfrm>
            <a:off x="1631315" y="5805170"/>
            <a:ext cx="2125345" cy="398780"/>
          </a:xfrm>
          <a:prstGeom prst="rect">
            <a:avLst/>
          </a:prstGeom>
          <a:ln w="3175">
            <a:noFill/>
          </a:ln>
        </p:spPr>
        <p:txBody>
          <a:bodyPr wrap="square">
            <a:spAutoFit/>
          </a:bodyPr>
          <a:lstStyle/>
          <a:p>
            <a:r>
              <a:rPr lang="zh-CN" altLang="en-US" sz="2000" b="1" dirty="0"/>
              <a:t>三类模型</a:t>
            </a:r>
          </a:p>
        </p:txBody>
      </p:sp>
      <p:sp>
        <p:nvSpPr>
          <p:cNvPr id="36" name="文本框 35"/>
          <p:cNvSpPr txBox="1"/>
          <p:nvPr/>
        </p:nvSpPr>
        <p:spPr>
          <a:xfrm>
            <a:off x="77470" y="1086485"/>
            <a:ext cx="5057140" cy="2818765"/>
          </a:xfrm>
          <a:prstGeom prst="rect">
            <a:avLst/>
          </a:prstGeom>
          <a:no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a:extLst>
            <a:ext uri="{909E8E84-426E-40DD-AFC4-6F175D3DCCD1}">
              <a14:hiddenFill xmlns:a14="http://schemas.microsoft.com/office/drawing/2010/main">
                <a:solidFill>
                  <a:srgbClr val="92D050"/>
                </a:solidFill>
              </a14:hiddenFill>
            </a:ext>
          </a:extLst>
        </p:spPr>
        <p:txBody>
          <a:bodyPr vert="eaVert" lIns="18000" rIns="18000" anchor="ctr"/>
          <a:lstStyle/>
          <a:p>
            <a:pPr marL="0" marR="0" indent="0" algn="ctr" defTabSz="914400" eaLnBrk="0" fontAlgn="base" latinLnBrk="0" hangingPunct="0">
              <a:lnSpc>
                <a:spcPct val="120000"/>
              </a:lnSpc>
              <a:spcBef>
                <a:spcPts val="600"/>
              </a:spcBef>
              <a:spcAft>
                <a:spcPct val="0"/>
              </a:spcAft>
              <a:buClrTx/>
              <a:buSzTx/>
              <a:buFontTx/>
              <a:buNone/>
            </a:pPr>
            <a:endParaRPr kumimoji="0" lang="zh-CN" altLang="en-US" sz="2400" b="1" i="0" u="none" strike="noStrike" kern="0" cap="none" spc="0" normalizeH="0" baseline="0" noProof="0" dirty="0">
              <a:ln>
                <a:noFill/>
              </a:ln>
              <a:no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
        <p:nvSpPr>
          <p:cNvPr id="7" name="文本框 6"/>
          <p:cNvSpPr txBox="1"/>
          <p:nvPr/>
        </p:nvSpPr>
        <p:spPr>
          <a:xfrm>
            <a:off x="77470" y="3905250"/>
            <a:ext cx="5057140" cy="2466340"/>
          </a:xfrm>
          <a:prstGeom prst="rect">
            <a:avLst/>
          </a:prstGeom>
          <a:no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a:extLst>
            <a:ext uri="{909E8E84-426E-40DD-AFC4-6F175D3DCCD1}">
              <a14:hiddenFill xmlns:a14="http://schemas.microsoft.com/office/drawing/2010/main">
                <a:solidFill>
                  <a:srgbClr val="92D050"/>
                </a:solidFill>
              </a14:hiddenFill>
            </a:ext>
          </a:extLst>
        </p:spPr>
        <p:txBody>
          <a:bodyPr vert="eaVert" lIns="18000" rIns="18000" anchor="ctr"/>
          <a:lstStyle/>
          <a:p>
            <a:pPr marL="0" marR="0" indent="0" algn="ctr" defTabSz="914400" eaLnBrk="0" fontAlgn="base" latinLnBrk="0" hangingPunct="0">
              <a:lnSpc>
                <a:spcPct val="120000"/>
              </a:lnSpc>
              <a:spcBef>
                <a:spcPts val="600"/>
              </a:spcBef>
              <a:spcAft>
                <a:spcPct val="0"/>
              </a:spcAft>
              <a:buClrTx/>
              <a:buSzTx/>
              <a:buFontTx/>
              <a:buNone/>
            </a:pPr>
            <a:endParaRPr kumimoji="0" lang="zh-CN" altLang="en-US" sz="2400" b="1" i="0" u="none" strike="noStrike" kern="0" cap="none" spc="0" normalizeH="0" baseline="0" noProof="0" dirty="0">
              <a:ln>
                <a:noFill/>
              </a:ln>
              <a:no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
        <p:nvSpPr>
          <p:cNvPr id="8" name="文本框 7"/>
          <p:cNvSpPr txBox="1"/>
          <p:nvPr/>
        </p:nvSpPr>
        <p:spPr>
          <a:xfrm>
            <a:off x="5134610" y="1086485"/>
            <a:ext cx="6992620" cy="5285105"/>
          </a:xfrm>
          <a:prstGeom prst="rect">
            <a:avLst/>
          </a:prstGeom>
          <a:no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a:extLst>
            <a:ext uri="{909E8E84-426E-40DD-AFC4-6F175D3DCCD1}">
              <a14:hiddenFill xmlns:a14="http://schemas.microsoft.com/office/drawing/2010/main">
                <a:solidFill>
                  <a:srgbClr val="92D050"/>
                </a:solidFill>
              </a14:hiddenFill>
            </a:ext>
          </a:extLst>
        </p:spPr>
        <p:txBody>
          <a:bodyPr vert="eaVert" lIns="18000" rIns="18000" anchor="ctr"/>
          <a:lstStyle/>
          <a:p>
            <a:pPr marL="0" marR="0" indent="0" algn="ctr" defTabSz="914400" eaLnBrk="0" fontAlgn="base" latinLnBrk="0" hangingPunct="0">
              <a:lnSpc>
                <a:spcPct val="120000"/>
              </a:lnSpc>
              <a:spcBef>
                <a:spcPts val="600"/>
              </a:spcBef>
              <a:spcAft>
                <a:spcPct val="0"/>
              </a:spcAft>
              <a:buClrTx/>
              <a:buSzTx/>
              <a:buFontTx/>
              <a:buNone/>
            </a:pPr>
            <a:endParaRPr kumimoji="0" lang="zh-CN" altLang="en-US" sz="2400" b="1" i="0" u="none" strike="noStrike" kern="0" cap="none" spc="0" normalizeH="0" baseline="0" noProof="0" dirty="0">
              <a:ln>
                <a:noFill/>
              </a:ln>
              <a:no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文本框 36"/>
          <p:cNvSpPr txBox="1"/>
          <p:nvPr/>
        </p:nvSpPr>
        <p:spPr>
          <a:xfrm>
            <a:off x="5952490" y="1881505"/>
            <a:ext cx="6024880" cy="4667885"/>
          </a:xfrm>
          <a:prstGeom prst="rect">
            <a:avLst/>
          </a:prstGeom>
          <a:no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a:extLst>
            <a:ext uri="{909E8E84-426E-40DD-AFC4-6F175D3DCCD1}">
              <a14:hiddenFill xmlns:a14="http://schemas.microsoft.com/office/drawing/2010/main">
                <a:solidFill>
                  <a:srgbClr val="92D050"/>
                </a:solidFill>
              </a14:hiddenFill>
            </a:ext>
          </a:extLst>
        </p:spPr>
        <p:txBody>
          <a:bodyPr vert="eaVert" lIns="18000" rIns="18000" anchor="ctr"/>
          <a:lstStyle/>
          <a:p>
            <a:pPr marL="0" marR="0" indent="0" algn="ctr" defTabSz="914400" eaLnBrk="0" fontAlgn="base" latinLnBrk="0" hangingPunct="0">
              <a:lnSpc>
                <a:spcPct val="120000"/>
              </a:lnSpc>
              <a:spcBef>
                <a:spcPts val="600"/>
              </a:spcBef>
              <a:spcAft>
                <a:spcPct val="0"/>
              </a:spcAft>
              <a:buClrTx/>
              <a:buSzTx/>
              <a:buFontTx/>
              <a:buNone/>
            </a:pPr>
            <a:endParaRPr kumimoji="0" lang="zh-CN" altLang="en-US" sz="2400" b="1" i="0" u="none" strike="noStrike" kern="0" cap="none" spc="0" normalizeH="0" baseline="0" noProof="0" dirty="0">
              <a:ln>
                <a:noFill/>
              </a:ln>
              <a:no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
        <p:nvSpPr>
          <p:cNvPr id="36" name="文本框 35"/>
          <p:cNvSpPr txBox="1"/>
          <p:nvPr/>
        </p:nvSpPr>
        <p:spPr>
          <a:xfrm>
            <a:off x="77470" y="1881505"/>
            <a:ext cx="5874385" cy="4667885"/>
          </a:xfrm>
          <a:prstGeom prst="rect">
            <a:avLst/>
          </a:prstGeom>
          <a:no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a:extLst>
            <a:ext uri="{909E8E84-426E-40DD-AFC4-6F175D3DCCD1}">
              <a14:hiddenFill xmlns:a14="http://schemas.microsoft.com/office/drawing/2010/main">
                <a:solidFill>
                  <a:srgbClr val="92D050"/>
                </a:solidFill>
              </a14:hiddenFill>
            </a:ext>
          </a:extLst>
        </p:spPr>
        <p:txBody>
          <a:bodyPr vert="eaVert" lIns="18000" rIns="18000" anchor="ctr"/>
          <a:lstStyle/>
          <a:p>
            <a:pPr marL="0" marR="0" indent="0" algn="ctr" defTabSz="914400" eaLnBrk="0" fontAlgn="base" latinLnBrk="0" hangingPunct="0">
              <a:lnSpc>
                <a:spcPct val="120000"/>
              </a:lnSpc>
              <a:spcBef>
                <a:spcPts val="600"/>
              </a:spcBef>
              <a:spcAft>
                <a:spcPct val="0"/>
              </a:spcAft>
              <a:buClrTx/>
              <a:buSzTx/>
              <a:buFontTx/>
              <a:buNone/>
            </a:pPr>
            <a:endParaRPr kumimoji="0" lang="zh-CN" altLang="en-US" sz="2400" b="1" i="0" u="none" strike="noStrike" kern="0" cap="none" spc="0" normalizeH="0" baseline="0" noProof="0" dirty="0">
              <a:ln>
                <a:noFill/>
              </a:ln>
              <a:no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36</a:t>
            </a:fld>
            <a:endParaRPr lang="zh-CN" altLang="en-US">
              <a:solidFill>
                <a:prstClr val="black"/>
              </a:solidFill>
            </a:endParaRPr>
          </a:p>
        </p:txBody>
      </p:sp>
      <p:sp>
        <p:nvSpPr>
          <p:cNvPr id="3" name="标题 4"/>
          <p:cNvSpPr txBox="1"/>
          <p:nvPr/>
        </p:nvSpPr>
        <p:spPr>
          <a:xfrm>
            <a:off x="431800" y="260350"/>
            <a:ext cx="5519420"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lang="en-US" sz="3200" b="1" kern="0" dirty="0">
                <a:solidFill>
                  <a:schemeClr val="tx2"/>
                </a:solidFill>
                <a:latin typeface="+mj-lt"/>
                <a:ea typeface="+mj-ea"/>
                <a:cs typeface="+mj-cs"/>
                <a:sym typeface="Arial" panose="020B0604020202020204" pitchFamily="34" charset="0"/>
              </a:rPr>
              <a:t>AIGC </a:t>
            </a:r>
            <a:r>
              <a:rPr lang="zh-CN" altLang="en-US" sz="3200" b="1" kern="0" dirty="0">
                <a:solidFill>
                  <a:schemeClr val="tx2"/>
                </a:solidFill>
                <a:latin typeface="+mj-lt"/>
                <a:ea typeface="+mj-ea"/>
                <a:cs typeface="+mj-cs"/>
                <a:sym typeface="Arial" panose="020B0604020202020204" pitchFamily="34" charset="0"/>
              </a:rPr>
              <a:t>与</a:t>
            </a:r>
            <a:r>
              <a:rPr lang="en-US" altLang="zh-CN" sz="3200" b="1" kern="0" dirty="0">
                <a:solidFill>
                  <a:schemeClr val="tx2"/>
                </a:solidFill>
                <a:latin typeface="+mj-lt"/>
                <a:ea typeface="+mj-ea"/>
                <a:cs typeface="+mj-cs"/>
                <a:sym typeface="Arial" panose="020B0604020202020204" pitchFamily="34" charset="0"/>
              </a:rPr>
              <a:t> </a:t>
            </a:r>
            <a:r>
              <a:rPr lang="zh-CN" altLang="en-US" sz="3200" b="1" kern="0" dirty="0">
                <a:solidFill>
                  <a:schemeClr val="tx2"/>
                </a:solidFill>
                <a:latin typeface="+mj-lt"/>
                <a:ea typeface="+mj-ea"/>
                <a:cs typeface="+mj-cs"/>
                <a:sym typeface="Arial" panose="020B0604020202020204" pitchFamily="34" charset="0"/>
              </a:rPr>
              <a:t>与搜索引擎的区别</a:t>
            </a:r>
            <a:endPar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endParaRPr>
          </a:p>
        </p:txBody>
      </p:sp>
      <p:sp>
        <p:nvSpPr>
          <p:cNvPr id="4" name="文本框 3"/>
          <p:cNvSpPr txBox="1"/>
          <p:nvPr/>
        </p:nvSpPr>
        <p:spPr>
          <a:xfrm>
            <a:off x="263525" y="1052830"/>
            <a:ext cx="11064875" cy="829945"/>
          </a:xfrm>
          <a:prstGeom prst="rect">
            <a:avLst/>
          </a:prstGeom>
        </p:spPr>
        <p:txBody>
          <a:bodyPr wrap="square">
            <a:spAutoFit/>
          </a:bodyPr>
          <a:lstStyle/>
          <a:p>
            <a:pPr marL="0" indent="266700"/>
            <a:r>
              <a:rPr lang="en-US" altLang="zh-CN" sz="1600" b="1"/>
              <a:t>AIGC</a:t>
            </a:r>
            <a:r>
              <a:rPr lang="zh-CN" altLang="en-US" sz="1600" b="1"/>
              <a:t>（</a:t>
            </a:r>
            <a:r>
              <a:rPr lang="en-US" altLang="zh-CN" sz="1600" b="1">
                <a:solidFill>
                  <a:srgbClr val="05073B"/>
                </a:solidFill>
              </a:rPr>
              <a:t>Artificial Intelligence Generated Content</a:t>
            </a:r>
            <a:r>
              <a:rPr lang="zh-CN" altLang="en-US" sz="1600" b="1">
                <a:solidFill>
                  <a:srgbClr val="05073B"/>
                </a:solidFill>
              </a:rPr>
              <a:t>，人工智能生成内容</a:t>
            </a:r>
            <a:r>
              <a:rPr lang="zh-CN" altLang="en-US" sz="1600" b="1"/>
              <a:t>）</a:t>
            </a:r>
            <a:r>
              <a:rPr lang="zh-CN" altLang="en-US" sz="1600"/>
              <a:t>，</a:t>
            </a:r>
            <a:r>
              <a:rPr lang="zh-CN" altLang="en-US" sz="1600">
                <a:solidFill>
                  <a:srgbClr val="05073B"/>
                </a:solidFill>
              </a:rPr>
              <a:t>是指利用人工智能技术，计算机自动生成各种形式的内容，如文章、音乐、图片、视频等。</a:t>
            </a:r>
            <a:r>
              <a:rPr lang="en-US" altLang="zh-CN" sz="1600">
                <a:solidFill>
                  <a:srgbClr val="05073B"/>
                </a:solidFill>
              </a:rPr>
              <a:t>AIGC</a:t>
            </a:r>
            <a:r>
              <a:rPr lang="zh-CN" altLang="en-US" sz="1600">
                <a:solidFill>
                  <a:srgbClr val="05073B"/>
                </a:solidFill>
              </a:rPr>
              <a:t>它与以前的搜索引擎技术不同，搜索引擎只能获取已经存在的内容或者知识，如某个网页、数据库中的某段文字。</a:t>
            </a:r>
          </a:p>
        </p:txBody>
      </p:sp>
      <p:pic>
        <p:nvPicPr>
          <p:cNvPr id="5" name="图片 4"/>
          <p:cNvPicPr>
            <a:picLocks noChangeAspect="1"/>
          </p:cNvPicPr>
          <p:nvPr/>
        </p:nvPicPr>
        <p:blipFill>
          <a:blip r:embed="rId3"/>
          <a:stretch>
            <a:fillRect/>
          </a:stretch>
        </p:blipFill>
        <p:spPr>
          <a:xfrm rot="5400000">
            <a:off x="2118360" y="2582545"/>
            <a:ext cx="1828800" cy="2514600"/>
          </a:xfrm>
          <a:prstGeom prst="rect">
            <a:avLst/>
          </a:prstGeom>
        </p:spPr>
      </p:pic>
      <p:sp>
        <p:nvSpPr>
          <p:cNvPr id="6" name="文本框 5"/>
          <p:cNvSpPr txBox="1"/>
          <p:nvPr/>
        </p:nvSpPr>
        <p:spPr>
          <a:xfrm>
            <a:off x="1199515" y="2132965"/>
            <a:ext cx="3585210" cy="583565"/>
          </a:xfrm>
          <a:prstGeom prst="rect">
            <a:avLst/>
          </a:prstGeom>
          <a:ln w="9525">
            <a:solidFill>
              <a:schemeClr val="tx1"/>
            </a:solidFill>
          </a:ln>
        </p:spPr>
        <p:txBody>
          <a:bodyPr wrap="square">
            <a:spAutoFit/>
          </a:bodyPr>
          <a:lstStyle/>
          <a:p>
            <a:r>
              <a:rPr lang="zh-CN" altLang="en-US" sz="1600"/>
              <a:t>枯藤老树昏鸦，小桥流水人家，古道西风瘦马，夕阳西下，断肠人在天涯</a:t>
            </a:r>
          </a:p>
        </p:txBody>
      </p:sp>
      <p:pic>
        <p:nvPicPr>
          <p:cNvPr id="8" name="图片 7"/>
          <p:cNvPicPr>
            <a:picLocks noChangeAspect="1"/>
          </p:cNvPicPr>
          <p:nvPr/>
        </p:nvPicPr>
        <p:blipFill>
          <a:blip r:embed="rId4"/>
          <a:stretch>
            <a:fillRect/>
          </a:stretch>
        </p:blipFill>
        <p:spPr>
          <a:xfrm>
            <a:off x="982980" y="4941570"/>
            <a:ext cx="4540250" cy="1149350"/>
          </a:xfrm>
          <a:prstGeom prst="rect">
            <a:avLst/>
          </a:prstGeom>
        </p:spPr>
      </p:pic>
      <p:sp>
        <p:nvSpPr>
          <p:cNvPr id="24" name="矩形 23"/>
          <p:cNvSpPr/>
          <p:nvPr/>
        </p:nvSpPr>
        <p:spPr>
          <a:xfrm>
            <a:off x="191135" y="2132965"/>
            <a:ext cx="952500" cy="583565"/>
          </a:xfrm>
          <a:prstGeom prst="rect">
            <a:avLst/>
          </a:prstGeom>
          <a:ln w="3175">
            <a:noFill/>
          </a:ln>
        </p:spPr>
        <p:txBody>
          <a:bodyPr wrap="square">
            <a:spAutoFit/>
          </a:bodyPr>
          <a:lstStyle/>
          <a:p>
            <a:pPr algn="ctr"/>
            <a:r>
              <a:rPr lang="zh-CN" altLang="en-US" sz="1600" b="1" dirty="0"/>
              <a:t>输入</a:t>
            </a:r>
          </a:p>
          <a:p>
            <a:pPr algn="ctr"/>
            <a:r>
              <a:rPr lang="zh-CN" altLang="en-US" sz="1600" b="1" dirty="0"/>
              <a:t>提示词</a:t>
            </a:r>
          </a:p>
        </p:txBody>
      </p:sp>
      <p:sp>
        <p:nvSpPr>
          <p:cNvPr id="15" name="矩形 14"/>
          <p:cNvSpPr/>
          <p:nvPr/>
        </p:nvSpPr>
        <p:spPr>
          <a:xfrm>
            <a:off x="0" y="5373370"/>
            <a:ext cx="1130300" cy="583565"/>
          </a:xfrm>
          <a:prstGeom prst="rect">
            <a:avLst/>
          </a:prstGeom>
          <a:ln w="3175">
            <a:noFill/>
          </a:ln>
        </p:spPr>
        <p:txBody>
          <a:bodyPr wrap="square">
            <a:spAutoFit/>
          </a:bodyPr>
          <a:lstStyle/>
          <a:p>
            <a:pPr algn="ctr"/>
            <a:r>
              <a:rPr lang="zh-CN" altLang="en-US" sz="1600" b="1" dirty="0"/>
              <a:t>输出</a:t>
            </a:r>
          </a:p>
          <a:p>
            <a:pPr algn="ctr"/>
            <a:r>
              <a:rPr lang="zh-CN" altLang="en-US" sz="1600" b="1" dirty="0"/>
              <a:t>生成内容</a:t>
            </a:r>
          </a:p>
        </p:txBody>
      </p:sp>
      <p:sp>
        <p:nvSpPr>
          <p:cNvPr id="16" name="下箭头 15"/>
          <p:cNvSpPr/>
          <p:nvPr/>
        </p:nvSpPr>
        <p:spPr>
          <a:xfrm>
            <a:off x="2766695" y="2781300"/>
            <a:ext cx="369570" cy="437515"/>
          </a:xfrm>
          <a:prstGeom prst="down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latin typeface="Times New Roman" panose="02020603050405020304" pitchFamily="18" charset="0"/>
            </a:endParaRPr>
          </a:p>
        </p:txBody>
      </p:sp>
      <p:sp>
        <p:nvSpPr>
          <p:cNvPr id="17" name="矩形 16"/>
          <p:cNvSpPr/>
          <p:nvPr/>
        </p:nvSpPr>
        <p:spPr>
          <a:xfrm>
            <a:off x="69215" y="3645535"/>
            <a:ext cx="1130300" cy="337185"/>
          </a:xfrm>
          <a:prstGeom prst="rect">
            <a:avLst/>
          </a:prstGeom>
          <a:ln w="3175">
            <a:noFill/>
          </a:ln>
        </p:spPr>
        <p:txBody>
          <a:bodyPr wrap="square">
            <a:spAutoFit/>
          </a:bodyPr>
          <a:lstStyle/>
          <a:p>
            <a:pPr algn="ctr"/>
            <a:r>
              <a:rPr lang="zh-CN" altLang="en-US" sz="1600" b="1" dirty="0"/>
              <a:t>计算</a:t>
            </a:r>
          </a:p>
        </p:txBody>
      </p:sp>
      <p:sp>
        <p:nvSpPr>
          <p:cNvPr id="18" name="下箭头 17"/>
          <p:cNvSpPr/>
          <p:nvPr/>
        </p:nvSpPr>
        <p:spPr>
          <a:xfrm>
            <a:off x="2783840" y="4504055"/>
            <a:ext cx="369570" cy="437515"/>
          </a:xfrm>
          <a:prstGeom prst="down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latin typeface="Times New Roman" panose="02020603050405020304" pitchFamily="18" charset="0"/>
            </a:endParaRPr>
          </a:p>
        </p:txBody>
      </p:sp>
      <p:sp>
        <p:nvSpPr>
          <p:cNvPr id="19" name="下箭头 18"/>
          <p:cNvSpPr/>
          <p:nvPr/>
        </p:nvSpPr>
        <p:spPr>
          <a:xfrm>
            <a:off x="480695" y="2853055"/>
            <a:ext cx="369570" cy="437515"/>
          </a:xfrm>
          <a:prstGeom prst="down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latin typeface="Times New Roman" panose="02020603050405020304" pitchFamily="18" charset="0"/>
            </a:endParaRPr>
          </a:p>
        </p:txBody>
      </p:sp>
      <p:sp>
        <p:nvSpPr>
          <p:cNvPr id="20" name="下箭头 19"/>
          <p:cNvSpPr/>
          <p:nvPr/>
        </p:nvSpPr>
        <p:spPr>
          <a:xfrm>
            <a:off x="431800" y="4437380"/>
            <a:ext cx="369570" cy="437515"/>
          </a:xfrm>
          <a:prstGeom prst="down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latin typeface="Times New Roman" panose="02020603050405020304" pitchFamily="18" charset="0"/>
            </a:endParaRPr>
          </a:p>
        </p:txBody>
      </p:sp>
      <p:sp>
        <p:nvSpPr>
          <p:cNvPr id="21" name="文本框 20"/>
          <p:cNvSpPr txBox="1"/>
          <p:nvPr/>
        </p:nvSpPr>
        <p:spPr>
          <a:xfrm>
            <a:off x="7032625" y="1989455"/>
            <a:ext cx="3585210" cy="583565"/>
          </a:xfrm>
          <a:prstGeom prst="rect">
            <a:avLst/>
          </a:prstGeom>
          <a:ln w="9525">
            <a:solidFill>
              <a:schemeClr val="tx1"/>
            </a:solidFill>
          </a:ln>
        </p:spPr>
        <p:txBody>
          <a:bodyPr wrap="square">
            <a:spAutoFit/>
          </a:bodyPr>
          <a:lstStyle/>
          <a:p>
            <a:r>
              <a:rPr lang="zh-CN" altLang="en-US" sz="1600"/>
              <a:t>枯藤老树昏鸦，小桥流水人家，古道西风瘦马，夕阳西下，断肠人在天涯</a:t>
            </a:r>
          </a:p>
        </p:txBody>
      </p:sp>
      <p:pic>
        <p:nvPicPr>
          <p:cNvPr id="22" name="图片 21"/>
          <p:cNvPicPr>
            <a:picLocks noChangeAspect="1"/>
          </p:cNvPicPr>
          <p:nvPr/>
        </p:nvPicPr>
        <p:blipFill>
          <a:blip r:embed="rId5"/>
          <a:stretch>
            <a:fillRect/>
          </a:stretch>
        </p:blipFill>
        <p:spPr>
          <a:xfrm>
            <a:off x="9120505" y="3213735"/>
            <a:ext cx="1303020" cy="727710"/>
          </a:xfrm>
          <a:prstGeom prst="rect">
            <a:avLst/>
          </a:prstGeom>
        </p:spPr>
      </p:pic>
      <p:pic>
        <p:nvPicPr>
          <p:cNvPr id="23" name="图片 22"/>
          <p:cNvPicPr>
            <a:picLocks noChangeAspect="1"/>
          </p:cNvPicPr>
          <p:nvPr/>
        </p:nvPicPr>
        <p:blipFill>
          <a:blip r:embed="rId6"/>
          <a:stretch>
            <a:fillRect/>
          </a:stretch>
        </p:blipFill>
        <p:spPr>
          <a:xfrm>
            <a:off x="6456680" y="4311650"/>
            <a:ext cx="4286250" cy="1695450"/>
          </a:xfrm>
          <a:prstGeom prst="rect">
            <a:avLst/>
          </a:prstGeom>
        </p:spPr>
      </p:pic>
      <p:sp>
        <p:nvSpPr>
          <p:cNvPr id="25" name="矩形 24"/>
          <p:cNvSpPr/>
          <p:nvPr/>
        </p:nvSpPr>
        <p:spPr>
          <a:xfrm>
            <a:off x="10849610" y="1989455"/>
            <a:ext cx="952500" cy="583565"/>
          </a:xfrm>
          <a:prstGeom prst="rect">
            <a:avLst/>
          </a:prstGeom>
          <a:ln w="3175">
            <a:noFill/>
          </a:ln>
        </p:spPr>
        <p:txBody>
          <a:bodyPr wrap="square">
            <a:spAutoFit/>
          </a:bodyPr>
          <a:lstStyle/>
          <a:p>
            <a:pPr algn="ctr"/>
            <a:r>
              <a:rPr lang="zh-CN" altLang="en-US" sz="1600" b="1" dirty="0"/>
              <a:t>输入</a:t>
            </a:r>
          </a:p>
          <a:p>
            <a:pPr algn="ctr"/>
            <a:r>
              <a:rPr lang="zh-CN" altLang="en-US" sz="1600" b="1" dirty="0"/>
              <a:t>检索词</a:t>
            </a:r>
          </a:p>
        </p:txBody>
      </p:sp>
      <p:sp>
        <p:nvSpPr>
          <p:cNvPr id="26" name="矩形 25"/>
          <p:cNvSpPr/>
          <p:nvPr/>
        </p:nvSpPr>
        <p:spPr>
          <a:xfrm>
            <a:off x="10776585" y="4789805"/>
            <a:ext cx="1247775" cy="583565"/>
          </a:xfrm>
          <a:prstGeom prst="rect">
            <a:avLst/>
          </a:prstGeom>
          <a:ln w="3175">
            <a:noFill/>
          </a:ln>
        </p:spPr>
        <p:txBody>
          <a:bodyPr wrap="square">
            <a:spAutoFit/>
          </a:bodyPr>
          <a:lstStyle/>
          <a:p>
            <a:pPr algn="ctr"/>
            <a:r>
              <a:rPr lang="zh-CN" altLang="en-US" sz="1600" b="1" dirty="0"/>
              <a:t>输出</a:t>
            </a:r>
          </a:p>
          <a:p>
            <a:pPr algn="ctr"/>
            <a:r>
              <a:rPr lang="zh-CN" altLang="en-US" sz="1600" b="1" dirty="0"/>
              <a:t>保存的内容</a:t>
            </a:r>
          </a:p>
        </p:txBody>
      </p:sp>
      <p:sp>
        <p:nvSpPr>
          <p:cNvPr id="27" name="下箭头 26"/>
          <p:cNvSpPr/>
          <p:nvPr/>
        </p:nvSpPr>
        <p:spPr>
          <a:xfrm>
            <a:off x="9552305" y="3874135"/>
            <a:ext cx="369570" cy="437515"/>
          </a:xfrm>
          <a:prstGeom prst="down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latin typeface="Times New Roman" panose="02020603050405020304" pitchFamily="18" charset="0"/>
            </a:endParaRPr>
          </a:p>
        </p:txBody>
      </p:sp>
      <p:sp>
        <p:nvSpPr>
          <p:cNvPr id="28" name="下箭头 27"/>
          <p:cNvSpPr/>
          <p:nvPr/>
        </p:nvSpPr>
        <p:spPr>
          <a:xfrm>
            <a:off x="9552305" y="2674620"/>
            <a:ext cx="369570" cy="437515"/>
          </a:xfrm>
          <a:prstGeom prst="down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latin typeface="Times New Roman" panose="02020603050405020304" pitchFamily="18" charset="0"/>
            </a:endParaRPr>
          </a:p>
        </p:txBody>
      </p:sp>
      <p:sp>
        <p:nvSpPr>
          <p:cNvPr id="29" name="下箭头 28"/>
          <p:cNvSpPr/>
          <p:nvPr/>
        </p:nvSpPr>
        <p:spPr>
          <a:xfrm>
            <a:off x="11137265" y="2637790"/>
            <a:ext cx="369570" cy="437515"/>
          </a:xfrm>
          <a:prstGeom prst="down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latin typeface="Times New Roman" panose="02020603050405020304" pitchFamily="18" charset="0"/>
            </a:endParaRPr>
          </a:p>
        </p:txBody>
      </p:sp>
      <p:sp>
        <p:nvSpPr>
          <p:cNvPr id="30" name="矩形 29"/>
          <p:cNvSpPr/>
          <p:nvPr/>
        </p:nvSpPr>
        <p:spPr>
          <a:xfrm>
            <a:off x="10777220" y="3408680"/>
            <a:ext cx="1130300" cy="337185"/>
          </a:xfrm>
          <a:prstGeom prst="rect">
            <a:avLst/>
          </a:prstGeom>
          <a:ln w="3175">
            <a:noFill/>
          </a:ln>
        </p:spPr>
        <p:txBody>
          <a:bodyPr wrap="square">
            <a:spAutoFit/>
          </a:bodyPr>
          <a:lstStyle/>
          <a:p>
            <a:pPr algn="ctr"/>
            <a:r>
              <a:rPr lang="zh-CN" altLang="en-US" sz="1600" b="1" dirty="0"/>
              <a:t>数据库</a:t>
            </a:r>
          </a:p>
        </p:txBody>
      </p:sp>
      <p:sp>
        <p:nvSpPr>
          <p:cNvPr id="31" name="下箭头 30"/>
          <p:cNvSpPr/>
          <p:nvPr/>
        </p:nvSpPr>
        <p:spPr>
          <a:xfrm>
            <a:off x="11209020" y="3874135"/>
            <a:ext cx="369570" cy="437515"/>
          </a:xfrm>
          <a:prstGeom prst="down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latin typeface="Times New Roman" panose="02020603050405020304" pitchFamily="18" charset="0"/>
            </a:endParaRPr>
          </a:p>
        </p:txBody>
      </p:sp>
      <p:pic>
        <p:nvPicPr>
          <p:cNvPr id="32" name="图片 31"/>
          <p:cNvPicPr>
            <a:picLocks noChangeAspect="1"/>
          </p:cNvPicPr>
          <p:nvPr/>
        </p:nvPicPr>
        <p:blipFill>
          <a:blip r:embed="rId7"/>
          <a:stretch>
            <a:fillRect/>
          </a:stretch>
        </p:blipFill>
        <p:spPr>
          <a:xfrm>
            <a:off x="7176770" y="2944495"/>
            <a:ext cx="1469390" cy="1264920"/>
          </a:xfrm>
          <a:prstGeom prst="rect">
            <a:avLst/>
          </a:prstGeom>
        </p:spPr>
      </p:pic>
      <p:sp>
        <p:nvSpPr>
          <p:cNvPr id="33" name="左右箭头 32"/>
          <p:cNvSpPr/>
          <p:nvPr/>
        </p:nvSpPr>
        <p:spPr>
          <a:xfrm>
            <a:off x="8688705" y="3646170"/>
            <a:ext cx="497205" cy="234950"/>
          </a:xfrm>
          <a:prstGeom prst="leftRightArrow">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en-US" altLang="en-US" sz="1800" b="0" i="0" u="none" strike="noStrike" cap="none" normalizeH="0" baseline="0">
              <a:ln>
                <a:noFill/>
              </a:ln>
              <a:solidFill>
                <a:schemeClr val="tx1"/>
              </a:solidFill>
              <a:effectLst/>
              <a:latin typeface="Times New Roman" panose="02020603050405020304" pitchFamily="18" charset="0"/>
            </a:endParaRPr>
          </a:p>
        </p:txBody>
      </p:sp>
      <p:sp>
        <p:nvSpPr>
          <p:cNvPr id="34" name="矩形 33"/>
          <p:cNvSpPr/>
          <p:nvPr/>
        </p:nvSpPr>
        <p:spPr>
          <a:xfrm>
            <a:off x="2495550" y="6150610"/>
            <a:ext cx="1130300" cy="398780"/>
          </a:xfrm>
          <a:prstGeom prst="rect">
            <a:avLst/>
          </a:prstGeom>
          <a:ln w="3175">
            <a:noFill/>
          </a:ln>
        </p:spPr>
        <p:txBody>
          <a:bodyPr wrap="square">
            <a:spAutoFit/>
          </a:bodyPr>
          <a:lstStyle/>
          <a:p>
            <a:pPr algn="ctr"/>
            <a:r>
              <a:rPr lang="en-US" altLang="zh-CN" sz="2000" b="1" dirty="0"/>
              <a:t>AIGC</a:t>
            </a:r>
          </a:p>
        </p:txBody>
      </p:sp>
      <p:sp>
        <p:nvSpPr>
          <p:cNvPr id="35" name="矩形 34"/>
          <p:cNvSpPr/>
          <p:nvPr/>
        </p:nvSpPr>
        <p:spPr>
          <a:xfrm>
            <a:off x="8688070" y="5986780"/>
            <a:ext cx="1553210" cy="398780"/>
          </a:xfrm>
          <a:prstGeom prst="rect">
            <a:avLst/>
          </a:prstGeom>
          <a:ln w="3175">
            <a:noFill/>
          </a:ln>
        </p:spPr>
        <p:txBody>
          <a:bodyPr wrap="square">
            <a:spAutoFit/>
          </a:bodyPr>
          <a:lstStyle/>
          <a:p>
            <a:pPr algn="ctr"/>
            <a:r>
              <a:rPr lang="zh-CN" altLang="en-US" sz="2000" b="1" dirty="0"/>
              <a:t>搜索引擎</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7722235" y="1196340"/>
            <a:ext cx="4327525" cy="4827270"/>
          </a:xfrm>
          <a:prstGeom prst="rect">
            <a:avLst/>
          </a:prstGeom>
          <a:no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a:extLst>
            <a:ext uri="{909E8E84-426E-40DD-AFC4-6F175D3DCCD1}">
              <a14:hiddenFill xmlns:a14="http://schemas.microsoft.com/office/drawing/2010/main">
                <a:solidFill>
                  <a:srgbClr val="92D050"/>
                </a:solidFill>
              </a14:hiddenFill>
            </a:ext>
          </a:extLst>
        </p:spPr>
        <p:txBody>
          <a:bodyPr vert="eaVert" lIns="18000" rIns="18000" anchor="ctr"/>
          <a:lstStyle/>
          <a:p>
            <a:pPr marL="0" marR="0" indent="0" algn="ctr" defTabSz="914400" eaLnBrk="0" fontAlgn="base" latinLnBrk="0" hangingPunct="0">
              <a:lnSpc>
                <a:spcPct val="120000"/>
              </a:lnSpc>
              <a:spcBef>
                <a:spcPts val="600"/>
              </a:spcBef>
              <a:spcAft>
                <a:spcPct val="0"/>
              </a:spcAft>
              <a:buClrTx/>
              <a:buSzTx/>
              <a:buFontTx/>
              <a:buNone/>
            </a:pPr>
            <a:endParaRPr kumimoji="0" lang="zh-CN" altLang="en-US" sz="2400" b="1" i="0" u="none" strike="noStrike" kern="0" cap="none" spc="0" normalizeH="0" baseline="0" noProof="0" dirty="0">
              <a:ln>
                <a:noFill/>
              </a:ln>
              <a:no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
        <p:nvSpPr>
          <p:cNvPr id="2" name="标题 4"/>
          <p:cNvSpPr txBox="1"/>
          <p:nvPr/>
        </p:nvSpPr>
        <p:spPr>
          <a:xfrm>
            <a:off x="431800" y="260350"/>
            <a:ext cx="3856990"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lang="en-US" sz="3200" b="1" kern="0" dirty="0">
                <a:solidFill>
                  <a:schemeClr val="tx2"/>
                </a:solidFill>
                <a:latin typeface="+mj-lt"/>
                <a:ea typeface="+mj-ea"/>
                <a:cs typeface="+mj-cs"/>
                <a:sym typeface="Arial" panose="020B0604020202020204" pitchFamily="34" charset="0"/>
              </a:rPr>
              <a:t>AIGC </a:t>
            </a:r>
            <a:r>
              <a:rPr lang="zh-CN" sz="3200" b="1" kern="0" dirty="0">
                <a:solidFill>
                  <a:schemeClr val="tx2"/>
                </a:solidFill>
                <a:latin typeface="+mj-lt"/>
                <a:ea typeface="+mj-ea"/>
                <a:cs typeface="+mj-cs"/>
                <a:sym typeface="Arial" panose="020B0604020202020204" pitchFamily="34" charset="0"/>
              </a:rPr>
              <a:t>的局限与挑战</a:t>
            </a:r>
            <a:endParaRPr kumimoji="0" lang="zh-CN"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endParaRPr>
          </a:p>
        </p:txBody>
      </p:sp>
      <p:sp>
        <p:nvSpPr>
          <p:cNvPr id="34" name="矩形 33"/>
          <p:cNvSpPr/>
          <p:nvPr/>
        </p:nvSpPr>
        <p:spPr>
          <a:xfrm>
            <a:off x="479425" y="1196340"/>
            <a:ext cx="6762750" cy="1476375"/>
          </a:xfrm>
          <a:prstGeom prst="rect">
            <a:avLst/>
          </a:prstGeom>
          <a:ln w="3175">
            <a:noFill/>
          </a:ln>
        </p:spPr>
        <p:txBody>
          <a:bodyPr wrap="square">
            <a:spAutoFit/>
          </a:bodyPr>
          <a:lstStyle/>
          <a:p>
            <a:pPr algn="l">
              <a:lnSpc>
                <a:spcPct val="150000"/>
              </a:lnSpc>
            </a:pPr>
            <a:r>
              <a:rPr lang="en-US" altLang="zh-CN" sz="2000" b="1" dirty="0"/>
              <a:t>1</a:t>
            </a:r>
            <a:r>
              <a:rPr lang="zh-CN" altLang="en-US" sz="2000" b="1" dirty="0"/>
              <a:t>、</a:t>
            </a:r>
            <a:r>
              <a:rPr lang="en-US" altLang="zh-CN" sz="2000" b="1" dirty="0"/>
              <a:t>AIGC</a:t>
            </a:r>
            <a:r>
              <a:rPr lang="zh-CN" altLang="en-US" sz="2000" b="1" dirty="0"/>
              <a:t>的原创性：几乎为零。</a:t>
            </a:r>
          </a:p>
          <a:p>
            <a:pPr algn="l">
              <a:lnSpc>
                <a:spcPct val="150000"/>
              </a:lnSpc>
            </a:pPr>
            <a:r>
              <a:rPr lang="en-US" altLang="zh-CN" sz="2000" b="1" dirty="0"/>
              <a:t>2</a:t>
            </a:r>
            <a:r>
              <a:rPr lang="zh-CN" altLang="en-US" sz="2000" b="1" dirty="0"/>
              <a:t>、</a:t>
            </a:r>
            <a:r>
              <a:rPr lang="en-US" altLang="zh-CN" sz="2000" b="1" dirty="0"/>
              <a:t>AIGC</a:t>
            </a:r>
            <a:r>
              <a:rPr lang="zh-CN" altLang="en-US" sz="2000" b="1" dirty="0"/>
              <a:t>的可解释性：缺乏，说的比想的快。</a:t>
            </a:r>
          </a:p>
          <a:p>
            <a:pPr algn="l">
              <a:lnSpc>
                <a:spcPct val="150000"/>
              </a:lnSpc>
            </a:pPr>
            <a:r>
              <a:rPr lang="en-US" altLang="zh-CN" sz="2000" b="1" dirty="0"/>
              <a:t>3</a:t>
            </a:r>
            <a:r>
              <a:rPr lang="zh-CN" altLang="en-US" sz="2000" b="1" dirty="0"/>
              <a:t>、语义理解：长度有限，包括时间跨度和文本长度</a:t>
            </a:r>
          </a:p>
        </p:txBody>
      </p:sp>
      <p:pic>
        <p:nvPicPr>
          <p:cNvPr id="4" name="图片 3"/>
          <p:cNvPicPr>
            <a:picLocks noChangeAspect="1"/>
          </p:cNvPicPr>
          <p:nvPr/>
        </p:nvPicPr>
        <p:blipFill>
          <a:blip r:embed="rId3"/>
          <a:stretch>
            <a:fillRect/>
          </a:stretch>
        </p:blipFill>
        <p:spPr>
          <a:xfrm>
            <a:off x="431800" y="2708275"/>
            <a:ext cx="6935470" cy="3074670"/>
          </a:xfrm>
          <a:prstGeom prst="rect">
            <a:avLst/>
          </a:prstGeom>
        </p:spPr>
      </p:pic>
      <p:sp>
        <p:nvSpPr>
          <p:cNvPr id="5" name="矩形 4"/>
          <p:cNvSpPr/>
          <p:nvPr/>
        </p:nvSpPr>
        <p:spPr>
          <a:xfrm>
            <a:off x="8976360" y="1268730"/>
            <a:ext cx="1866900" cy="460375"/>
          </a:xfrm>
          <a:prstGeom prst="rect">
            <a:avLst/>
          </a:prstGeom>
          <a:ln w="3175">
            <a:noFill/>
          </a:ln>
        </p:spPr>
        <p:txBody>
          <a:bodyPr wrap="square">
            <a:spAutoFit/>
          </a:bodyPr>
          <a:lstStyle/>
          <a:p>
            <a:pPr algn="ctr"/>
            <a:r>
              <a:rPr lang="zh-CN" altLang="en-US" sz="2400" b="1" dirty="0">
                <a:solidFill>
                  <a:srgbClr val="C00000"/>
                </a:solidFill>
              </a:rPr>
              <a:t>挑战与思考</a:t>
            </a:r>
          </a:p>
        </p:txBody>
      </p:sp>
      <p:sp>
        <p:nvSpPr>
          <p:cNvPr id="6" name="矩形 5"/>
          <p:cNvSpPr/>
          <p:nvPr/>
        </p:nvSpPr>
        <p:spPr>
          <a:xfrm>
            <a:off x="8400415" y="2204720"/>
            <a:ext cx="3538220" cy="3476625"/>
          </a:xfrm>
          <a:prstGeom prst="rect">
            <a:avLst/>
          </a:prstGeom>
          <a:ln w="3175">
            <a:noFill/>
          </a:ln>
        </p:spPr>
        <p:txBody>
          <a:bodyPr wrap="square">
            <a:spAutoFit/>
          </a:bodyPr>
          <a:lstStyle/>
          <a:p>
            <a:pPr algn="l"/>
            <a:r>
              <a:rPr lang="en-US" altLang="zh-CN" sz="2000" b="1" dirty="0"/>
              <a:t>1</a:t>
            </a:r>
            <a:r>
              <a:rPr lang="zh-CN" altLang="en-US" sz="2000" b="1" dirty="0"/>
              <a:t>、</a:t>
            </a:r>
            <a:r>
              <a:rPr lang="en-US" altLang="zh-CN" sz="2000" b="1" dirty="0"/>
              <a:t>AIGC</a:t>
            </a:r>
            <a:r>
              <a:rPr lang="zh-CN" altLang="en-US" sz="2000" b="1" dirty="0"/>
              <a:t>的生成速度远超人类，话语权是谁？</a:t>
            </a:r>
          </a:p>
          <a:p>
            <a:pPr algn="l"/>
            <a:endParaRPr lang="zh-CN" altLang="en-US" sz="2000" b="1" dirty="0"/>
          </a:p>
          <a:p>
            <a:pPr algn="l"/>
            <a:r>
              <a:rPr lang="en-US" altLang="zh-CN" sz="2000" b="1" dirty="0"/>
              <a:t>2</a:t>
            </a:r>
            <a:r>
              <a:rPr lang="zh-CN" altLang="en-US" sz="2000" b="1" dirty="0"/>
              <a:t>、如何识别</a:t>
            </a:r>
            <a:r>
              <a:rPr lang="en-US" altLang="zh-CN" sz="2000" b="1" dirty="0"/>
              <a:t>AI</a:t>
            </a:r>
            <a:r>
              <a:rPr lang="zh-CN" altLang="en-US" sz="2000" b="1" dirty="0"/>
              <a:t>生成的内容？</a:t>
            </a:r>
          </a:p>
          <a:p>
            <a:pPr algn="l"/>
            <a:endParaRPr lang="zh-CN" altLang="en-US" sz="2000" b="1" dirty="0"/>
          </a:p>
          <a:p>
            <a:pPr algn="l"/>
            <a:r>
              <a:rPr lang="en-US" altLang="zh-CN" sz="2000" b="1" dirty="0"/>
              <a:t>3</a:t>
            </a:r>
            <a:r>
              <a:rPr lang="zh-CN" altLang="en-US" sz="2000" b="1" dirty="0"/>
              <a:t>、</a:t>
            </a:r>
            <a:r>
              <a:rPr lang="en-US" altLang="zh-CN" sz="2000" b="1" dirty="0"/>
              <a:t>AI</a:t>
            </a:r>
            <a:r>
              <a:rPr lang="zh-CN" altLang="en-US" sz="2000" b="1" dirty="0"/>
              <a:t>造假怎么办？</a:t>
            </a:r>
          </a:p>
          <a:p>
            <a:pPr algn="l"/>
            <a:endParaRPr lang="zh-CN" altLang="en-US" sz="2000" b="1" dirty="0"/>
          </a:p>
          <a:p>
            <a:pPr algn="l"/>
            <a:r>
              <a:rPr lang="en-US" altLang="zh-CN" sz="2000" b="1" dirty="0"/>
              <a:t>4</a:t>
            </a:r>
            <a:r>
              <a:rPr lang="zh-CN" altLang="en-US" sz="2000" b="1" dirty="0"/>
              <a:t>、</a:t>
            </a:r>
            <a:r>
              <a:rPr lang="en-US" altLang="zh-CN" sz="2000" b="1" dirty="0"/>
              <a:t>AI</a:t>
            </a:r>
            <a:r>
              <a:rPr lang="zh-CN" altLang="en-US" sz="2000" b="1" dirty="0"/>
              <a:t>错了怎么办？</a:t>
            </a:r>
          </a:p>
          <a:p>
            <a:pPr algn="l"/>
            <a:endParaRPr lang="zh-CN" altLang="en-US" sz="2000" b="1" dirty="0"/>
          </a:p>
          <a:p>
            <a:pPr algn="l"/>
            <a:r>
              <a:rPr lang="en-US" altLang="zh-CN" sz="2000" b="1" dirty="0"/>
              <a:t>5</a:t>
            </a:r>
            <a:r>
              <a:rPr lang="zh-CN" altLang="en-US" sz="2000" b="1" dirty="0"/>
              <a:t>、陷入困局怎么办</a:t>
            </a:r>
            <a:endParaRPr lang="en-US" altLang="zh-CN" sz="2000" b="1" dirty="0"/>
          </a:p>
          <a:p>
            <a:pPr algn="l"/>
            <a:endParaRPr lang="en-US" altLang="zh-CN" sz="2000" b="1" dirty="0"/>
          </a:p>
        </p:txBody>
      </p:sp>
      <p:pic>
        <p:nvPicPr>
          <p:cNvPr id="7" name="图片 6"/>
          <p:cNvPicPr>
            <a:picLocks noChangeAspect="1"/>
          </p:cNvPicPr>
          <p:nvPr/>
        </p:nvPicPr>
        <p:blipFill>
          <a:blip r:embed="rId4"/>
          <a:stretch>
            <a:fillRect/>
          </a:stretch>
        </p:blipFill>
        <p:spPr>
          <a:xfrm>
            <a:off x="10704830" y="4436745"/>
            <a:ext cx="1066800" cy="1162050"/>
          </a:xfrm>
          <a:prstGeom prst="rect">
            <a:avLst/>
          </a:prstGeom>
        </p:spPr>
      </p:pic>
      <p:sp>
        <p:nvSpPr>
          <p:cNvPr id="36" name="文本框 35"/>
          <p:cNvSpPr txBox="1"/>
          <p:nvPr/>
        </p:nvSpPr>
        <p:spPr>
          <a:xfrm>
            <a:off x="263525" y="1196340"/>
            <a:ext cx="7477125" cy="4827905"/>
          </a:xfrm>
          <a:prstGeom prst="rect">
            <a:avLst/>
          </a:prstGeom>
          <a:no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a:extLst>
            <a:ext uri="{909E8E84-426E-40DD-AFC4-6F175D3DCCD1}">
              <a14:hiddenFill xmlns:a14="http://schemas.microsoft.com/office/drawing/2010/main">
                <a:solidFill>
                  <a:srgbClr val="92D050"/>
                </a:solidFill>
              </a14:hiddenFill>
            </a:ext>
          </a:extLst>
        </p:spPr>
        <p:txBody>
          <a:bodyPr vert="eaVert" lIns="18000" rIns="18000" anchor="ctr"/>
          <a:lstStyle/>
          <a:p>
            <a:pPr marL="0" marR="0" indent="0" algn="ctr" defTabSz="914400" eaLnBrk="0" fontAlgn="base" latinLnBrk="0" hangingPunct="0">
              <a:lnSpc>
                <a:spcPct val="120000"/>
              </a:lnSpc>
              <a:spcBef>
                <a:spcPts val="600"/>
              </a:spcBef>
              <a:spcAft>
                <a:spcPct val="0"/>
              </a:spcAft>
              <a:buClrTx/>
              <a:buSzTx/>
              <a:buFontTx/>
              <a:buNone/>
            </a:pPr>
            <a:endParaRPr kumimoji="0" lang="zh-CN" altLang="en-US" sz="2400" b="1" i="0" u="none" strike="noStrike" kern="0" cap="none" spc="0" normalizeH="0" baseline="0" noProof="0" dirty="0">
              <a:ln>
                <a:noFill/>
              </a:ln>
              <a:no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7710170" y="2032000"/>
            <a:ext cx="4104640" cy="1867535"/>
          </a:xfrm>
          <a:prstGeom prst="rect">
            <a:avLst/>
          </a:prstGeom>
          <a:no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a:extLst>
            <a:ext uri="{909E8E84-426E-40DD-AFC4-6F175D3DCCD1}">
              <a14:hiddenFill xmlns:a14="http://schemas.microsoft.com/office/drawing/2010/main">
                <a:solidFill>
                  <a:srgbClr val="92D050"/>
                </a:solidFill>
              </a14:hiddenFill>
            </a:ext>
          </a:extLst>
        </p:spPr>
        <p:txBody>
          <a:bodyPr vert="eaVert" lIns="18000" rIns="18000" anchor="ctr"/>
          <a:lstStyle/>
          <a:p>
            <a:pPr marL="0" marR="0" indent="0" algn="ctr" defTabSz="914400" eaLnBrk="0" fontAlgn="base" latinLnBrk="0" hangingPunct="0">
              <a:lnSpc>
                <a:spcPct val="120000"/>
              </a:lnSpc>
              <a:spcBef>
                <a:spcPts val="600"/>
              </a:spcBef>
              <a:spcAft>
                <a:spcPct val="0"/>
              </a:spcAft>
              <a:buClrTx/>
              <a:buSzTx/>
              <a:buFontTx/>
              <a:buNone/>
            </a:pPr>
            <a:endParaRPr kumimoji="0" lang="zh-CN" altLang="en-US" sz="2400" b="1" i="0" u="none" strike="noStrike" kern="0" cap="none" spc="0" normalizeH="0" baseline="0" noProof="0" dirty="0">
              <a:ln>
                <a:noFill/>
              </a:ln>
              <a:no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
        <p:nvSpPr>
          <p:cNvPr id="10" name="文本框 9"/>
          <p:cNvSpPr txBox="1"/>
          <p:nvPr/>
        </p:nvSpPr>
        <p:spPr>
          <a:xfrm>
            <a:off x="263525" y="4622165"/>
            <a:ext cx="11551285" cy="1607185"/>
          </a:xfrm>
          <a:prstGeom prst="rect">
            <a:avLst/>
          </a:prstGeom>
          <a:no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a:extLst>
            <a:ext uri="{909E8E84-426E-40DD-AFC4-6F175D3DCCD1}">
              <a14:hiddenFill xmlns:a14="http://schemas.microsoft.com/office/drawing/2010/main">
                <a:solidFill>
                  <a:srgbClr val="92D050"/>
                </a:solidFill>
              </a14:hiddenFill>
            </a:ext>
          </a:extLst>
        </p:spPr>
        <p:txBody>
          <a:bodyPr vert="eaVert" lIns="18000" rIns="18000" anchor="ctr"/>
          <a:lstStyle/>
          <a:p>
            <a:pPr marL="0" marR="0" indent="0" algn="ctr" defTabSz="914400" eaLnBrk="0" fontAlgn="base" latinLnBrk="0" hangingPunct="0">
              <a:lnSpc>
                <a:spcPct val="120000"/>
              </a:lnSpc>
              <a:spcBef>
                <a:spcPts val="600"/>
              </a:spcBef>
              <a:spcAft>
                <a:spcPct val="0"/>
              </a:spcAft>
              <a:buClrTx/>
              <a:buSzTx/>
              <a:buFontTx/>
              <a:buNone/>
            </a:pPr>
            <a:endParaRPr kumimoji="0" lang="zh-CN" altLang="en-US" sz="2400" b="1" i="0" u="none" strike="noStrike" kern="0" cap="none" spc="0" normalizeH="0" baseline="0" noProof="0" dirty="0">
              <a:ln>
                <a:noFill/>
              </a:ln>
              <a:no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
        <p:nvSpPr>
          <p:cNvPr id="36" name="文本框 35"/>
          <p:cNvSpPr txBox="1"/>
          <p:nvPr/>
        </p:nvSpPr>
        <p:spPr>
          <a:xfrm>
            <a:off x="263525" y="1196340"/>
            <a:ext cx="11551285" cy="2703195"/>
          </a:xfrm>
          <a:prstGeom prst="rect">
            <a:avLst/>
          </a:prstGeom>
          <a:no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a:extLst>
            <a:ext uri="{909E8E84-426E-40DD-AFC4-6F175D3DCCD1}">
              <a14:hiddenFill xmlns:a14="http://schemas.microsoft.com/office/drawing/2010/main">
                <a:solidFill>
                  <a:srgbClr val="92D050"/>
                </a:solidFill>
              </a14:hiddenFill>
            </a:ext>
          </a:extLst>
        </p:spPr>
        <p:txBody>
          <a:bodyPr vert="eaVert" lIns="18000" rIns="18000" anchor="ctr"/>
          <a:lstStyle/>
          <a:p>
            <a:pPr marL="0" marR="0" indent="0" algn="ctr" defTabSz="914400" eaLnBrk="0" fontAlgn="base" latinLnBrk="0" hangingPunct="0">
              <a:lnSpc>
                <a:spcPct val="120000"/>
              </a:lnSpc>
              <a:spcBef>
                <a:spcPts val="600"/>
              </a:spcBef>
              <a:spcAft>
                <a:spcPct val="0"/>
              </a:spcAft>
              <a:buClrTx/>
              <a:buSzTx/>
              <a:buFontTx/>
              <a:buNone/>
            </a:pPr>
            <a:endParaRPr kumimoji="0" lang="zh-CN" altLang="en-US" sz="2400" b="1" i="0" u="none" strike="noStrike" kern="0" cap="none" spc="0" normalizeH="0" baseline="0" noProof="0" dirty="0">
              <a:ln>
                <a:noFill/>
              </a:ln>
              <a:no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38</a:t>
            </a:fld>
            <a:endParaRPr lang="zh-CN" altLang="en-US">
              <a:solidFill>
                <a:prstClr val="black"/>
              </a:solidFill>
            </a:endParaRPr>
          </a:p>
        </p:txBody>
      </p:sp>
      <p:sp>
        <p:nvSpPr>
          <p:cNvPr id="3" name="矩形 2"/>
          <p:cNvSpPr/>
          <p:nvPr/>
        </p:nvSpPr>
        <p:spPr>
          <a:xfrm>
            <a:off x="380960" y="1214422"/>
            <a:ext cx="10215880" cy="368300"/>
          </a:xfrm>
          <a:prstGeom prst="rect">
            <a:avLst/>
          </a:prstGeom>
        </p:spPr>
        <p:txBody>
          <a:bodyPr wrap="none">
            <a:spAutoFit/>
          </a:bodyPr>
          <a:lstStyle/>
          <a:p>
            <a:pPr algn="l"/>
            <a:r>
              <a:rPr lang="en-US" b="1" dirty="0"/>
              <a:t>LLM（Large Language Model，大语言模型）</a:t>
            </a:r>
            <a:r>
              <a:rPr lang="en-US" dirty="0"/>
              <a:t>，是特指用于执行NLP任务的语言模型</a:t>
            </a:r>
            <a:r>
              <a:rPr lang="zh-CN" altLang="en-US" dirty="0"/>
              <a:t>。大</a:t>
            </a:r>
            <a:r>
              <a:rPr lang="en-US" dirty="0"/>
              <a:t>的含义：</a:t>
            </a:r>
          </a:p>
        </p:txBody>
      </p:sp>
      <p:sp>
        <p:nvSpPr>
          <p:cNvPr id="4" name="矩形 3"/>
          <p:cNvSpPr/>
          <p:nvPr/>
        </p:nvSpPr>
        <p:spPr>
          <a:xfrm>
            <a:off x="335240" y="1773222"/>
            <a:ext cx="6926580" cy="2030095"/>
          </a:xfrm>
          <a:prstGeom prst="rect">
            <a:avLst/>
          </a:prstGeom>
        </p:spPr>
        <p:txBody>
          <a:bodyPr wrap="none">
            <a:spAutoFit/>
          </a:bodyPr>
          <a:lstStyle/>
          <a:p>
            <a:pPr algn="l"/>
            <a:r>
              <a:rPr lang="en-US" b="1" dirty="0"/>
              <a:t>1</a:t>
            </a:r>
            <a:r>
              <a:rPr lang="zh-CN" altLang="en-US" b="1" dirty="0"/>
              <a:t>、训练数据大：以</a:t>
            </a:r>
            <a:r>
              <a:rPr lang="en-US" altLang="zh-CN" b="1" dirty="0"/>
              <a:t>T</a:t>
            </a:r>
            <a:r>
              <a:rPr lang="zh-CN" altLang="en-US" b="1" dirty="0"/>
              <a:t>为单位</a:t>
            </a:r>
          </a:p>
          <a:p>
            <a:pPr algn="l"/>
            <a:r>
              <a:rPr lang="zh-CN" altLang="en-US" b="1" dirty="0"/>
              <a:t> </a:t>
            </a:r>
            <a:r>
              <a:rPr lang="en-US" altLang="zh-CN" b="1" dirty="0"/>
              <a:t>                          </a:t>
            </a:r>
            <a:r>
              <a:rPr lang="zh-CN" altLang="en-US" b="1" dirty="0"/>
              <a:t>数据来源领域广大，涵盖人类现有研究的所有门类</a:t>
            </a:r>
          </a:p>
          <a:p>
            <a:pPr algn="l"/>
            <a:r>
              <a:rPr lang="zh-CN" altLang="en-US" b="1" dirty="0"/>
              <a:t> </a:t>
            </a:r>
            <a:r>
              <a:rPr lang="en-US" altLang="zh-CN" b="1" dirty="0"/>
              <a:t>                  </a:t>
            </a:r>
            <a:endParaRPr lang="zh-CN" altLang="en-US" b="1" dirty="0"/>
          </a:p>
          <a:p>
            <a:pPr algn="l"/>
            <a:r>
              <a:rPr lang="en-US" altLang="zh-CN" b="1" dirty="0"/>
              <a:t>2</a:t>
            </a:r>
            <a:r>
              <a:rPr lang="zh-CN" altLang="en-US" b="1" dirty="0"/>
              <a:t>、参数规模大：以千亿为单位，</a:t>
            </a:r>
          </a:p>
          <a:p>
            <a:pPr algn="l"/>
            <a:r>
              <a:rPr lang="zh-CN" altLang="en-US" b="1" dirty="0"/>
              <a:t> </a:t>
            </a:r>
            <a:r>
              <a:rPr lang="en-US" altLang="zh-CN" b="1" dirty="0"/>
              <a:t>                          </a:t>
            </a:r>
            <a:r>
              <a:rPr lang="zh-CN" altLang="en-US" b="1" dirty="0"/>
              <a:t>以</a:t>
            </a:r>
            <a:r>
              <a:rPr lang="en-US" altLang="zh-CN" b="1" dirty="0"/>
              <a:t>Transformer</a:t>
            </a:r>
            <a:r>
              <a:rPr lang="zh-CN" altLang="en-US" b="1" dirty="0"/>
              <a:t>结构为基础</a:t>
            </a:r>
          </a:p>
          <a:p>
            <a:pPr algn="l"/>
            <a:endParaRPr lang="zh-CN" altLang="en-US" b="1" dirty="0"/>
          </a:p>
          <a:p>
            <a:pPr algn="l"/>
            <a:r>
              <a:rPr lang="en-US" altLang="zh-CN" b="1" dirty="0"/>
              <a:t>3</a:t>
            </a:r>
            <a:r>
              <a:rPr lang="zh-CN" altLang="en-US" b="1" dirty="0"/>
              <a:t>、耗资巨大：以百万美元为单位</a:t>
            </a:r>
          </a:p>
        </p:txBody>
      </p:sp>
      <p:sp>
        <p:nvSpPr>
          <p:cNvPr id="5" name="标题 4"/>
          <p:cNvSpPr txBox="1"/>
          <p:nvPr/>
        </p:nvSpPr>
        <p:spPr>
          <a:xfrm>
            <a:off x="431800" y="260350"/>
            <a:ext cx="3410585"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lang="en-US" altLang="zh-CN" sz="3200" b="1" kern="0" dirty="0">
                <a:solidFill>
                  <a:schemeClr val="tx2"/>
                </a:solidFill>
                <a:latin typeface="+mj-lt"/>
                <a:ea typeface="+mj-ea"/>
                <a:cs typeface="+mj-cs"/>
                <a:sym typeface="Arial" panose="020B0604020202020204" pitchFamily="34" charset="0"/>
              </a:rPr>
              <a:t> LLM</a:t>
            </a:r>
            <a:r>
              <a:rPr lang="zh-CN" altLang="en-US" sz="3200" b="1" kern="0" dirty="0">
                <a:solidFill>
                  <a:schemeClr val="tx2"/>
                </a:solidFill>
                <a:latin typeface="+mj-lt"/>
                <a:ea typeface="+mj-ea"/>
                <a:cs typeface="+mj-cs"/>
                <a:sym typeface="Arial" panose="020B0604020202020204" pitchFamily="34" charset="0"/>
              </a:rPr>
              <a:t>中大的含义</a:t>
            </a:r>
            <a:endPar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endParaRPr>
          </a:p>
        </p:txBody>
      </p:sp>
      <p:sp>
        <p:nvSpPr>
          <p:cNvPr id="7" name="矩形 6"/>
          <p:cNvSpPr/>
          <p:nvPr/>
        </p:nvSpPr>
        <p:spPr>
          <a:xfrm>
            <a:off x="7824470" y="2060575"/>
            <a:ext cx="3535045" cy="1198880"/>
          </a:xfrm>
          <a:prstGeom prst="rect">
            <a:avLst/>
          </a:prstGeom>
        </p:spPr>
        <p:txBody>
          <a:bodyPr wrap="square">
            <a:spAutoFit/>
          </a:bodyPr>
          <a:lstStyle/>
          <a:p>
            <a:pPr algn="l"/>
            <a:r>
              <a:rPr lang="en-US" b="1" dirty="0"/>
              <a:t>GPT4</a:t>
            </a:r>
          </a:p>
          <a:p>
            <a:pPr algn="l"/>
            <a:r>
              <a:rPr lang="zh-CN" altLang="en-US" dirty="0"/>
              <a:t>训练数据：</a:t>
            </a:r>
            <a:r>
              <a:rPr lang="en-US" altLang="zh-CN" dirty="0"/>
              <a:t>13</a:t>
            </a:r>
            <a:r>
              <a:rPr lang="zh-CN" altLang="en-US" dirty="0"/>
              <a:t>万亿（</a:t>
            </a:r>
            <a:r>
              <a:rPr lang="en-US" altLang="zh-CN" dirty="0"/>
              <a:t>13T</a:t>
            </a:r>
            <a:r>
              <a:rPr lang="zh-CN" altLang="en-US" dirty="0"/>
              <a:t>）条</a:t>
            </a:r>
          </a:p>
          <a:p>
            <a:pPr algn="l"/>
            <a:r>
              <a:rPr lang="zh-CN" altLang="en-US" dirty="0"/>
              <a:t>参数规模：</a:t>
            </a:r>
            <a:r>
              <a:rPr lang="en-US" altLang="zh-CN" dirty="0"/>
              <a:t>1.8</a:t>
            </a:r>
            <a:r>
              <a:rPr lang="zh-CN" altLang="en-US" dirty="0"/>
              <a:t>万亿</a:t>
            </a:r>
          </a:p>
          <a:p>
            <a:pPr algn="l"/>
            <a:r>
              <a:rPr lang="zh-CN" altLang="en-US" dirty="0"/>
              <a:t>一次训练成本：</a:t>
            </a:r>
            <a:r>
              <a:rPr lang="en-US" altLang="zh-CN" dirty="0"/>
              <a:t>6300</a:t>
            </a:r>
            <a:r>
              <a:rPr lang="zh-CN" altLang="en-US" dirty="0"/>
              <a:t>万美元</a:t>
            </a:r>
          </a:p>
        </p:txBody>
      </p:sp>
      <p:sp>
        <p:nvSpPr>
          <p:cNvPr id="8" name="矩形 7"/>
          <p:cNvSpPr/>
          <p:nvPr/>
        </p:nvSpPr>
        <p:spPr>
          <a:xfrm>
            <a:off x="407630" y="4077002"/>
            <a:ext cx="11384280" cy="368300"/>
          </a:xfrm>
          <a:prstGeom prst="rect">
            <a:avLst/>
          </a:prstGeom>
        </p:spPr>
        <p:txBody>
          <a:bodyPr wrap="none">
            <a:spAutoFit/>
          </a:bodyPr>
          <a:lstStyle/>
          <a:p>
            <a:pPr algn="l"/>
            <a:r>
              <a:rPr lang="zh-CN" altLang="en-US" b="1" dirty="0"/>
              <a:t>涌现能力：</a:t>
            </a:r>
            <a:r>
              <a:rPr lang="zh-CN" altLang="en-US" dirty="0"/>
              <a:t>当一种系统在复杂性增加到某一临界点时，会出现其子系统或较小规模版本中未曾存在的行为或特性</a:t>
            </a:r>
          </a:p>
        </p:txBody>
      </p:sp>
      <p:sp>
        <p:nvSpPr>
          <p:cNvPr id="9" name="矩形 8"/>
          <p:cNvSpPr/>
          <p:nvPr/>
        </p:nvSpPr>
        <p:spPr>
          <a:xfrm>
            <a:off x="431760" y="4706287"/>
            <a:ext cx="4424680" cy="1476375"/>
          </a:xfrm>
          <a:prstGeom prst="rect">
            <a:avLst/>
          </a:prstGeom>
        </p:spPr>
        <p:txBody>
          <a:bodyPr wrap="none">
            <a:spAutoFit/>
          </a:bodyPr>
          <a:lstStyle/>
          <a:p>
            <a:pPr algn="l"/>
            <a:r>
              <a:rPr lang="zh-CN" altLang="en-US" b="1" dirty="0"/>
              <a:t>使用</a:t>
            </a:r>
            <a:r>
              <a:rPr lang="en-US" altLang="zh-CN" b="1" dirty="0"/>
              <a:t>LLM</a:t>
            </a:r>
            <a:r>
              <a:rPr lang="zh-CN" altLang="en-US" b="1" dirty="0"/>
              <a:t>应注意的问题：</a:t>
            </a:r>
          </a:p>
          <a:p>
            <a:pPr algn="l"/>
            <a:r>
              <a:rPr lang="en-US" altLang="zh-CN" dirty="0"/>
              <a:t>1</a:t>
            </a:r>
            <a:r>
              <a:rPr lang="zh-CN" altLang="en-US" dirty="0"/>
              <a:t>、模型不是越大越好，尤其是在专业领域</a:t>
            </a:r>
          </a:p>
          <a:p>
            <a:pPr algn="l"/>
            <a:r>
              <a:rPr lang="en-US" altLang="zh-CN" dirty="0"/>
              <a:t>2</a:t>
            </a:r>
            <a:r>
              <a:rPr lang="zh-CN" altLang="en-US" dirty="0"/>
              <a:t>、数据偏差与偏见依然存在</a:t>
            </a:r>
          </a:p>
          <a:p>
            <a:pPr algn="l"/>
            <a:r>
              <a:rPr lang="en-US" altLang="zh-CN" dirty="0"/>
              <a:t>3</a:t>
            </a:r>
            <a:r>
              <a:rPr lang="zh-CN" altLang="en-US" dirty="0"/>
              <a:t>、隐私和数据保护依然是关键</a:t>
            </a:r>
          </a:p>
          <a:p>
            <a:pPr algn="l"/>
            <a:r>
              <a:rPr lang="en-US" altLang="zh-CN" dirty="0"/>
              <a:t>4</a:t>
            </a:r>
            <a:r>
              <a:rPr lang="zh-CN" altLang="en-US" dirty="0"/>
              <a:t>、训练数据的伦理要求</a:t>
            </a:r>
          </a:p>
        </p:txBody>
      </p:sp>
      <p:pic>
        <p:nvPicPr>
          <p:cNvPr id="13" name="图片 12"/>
          <p:cNvPicPr>
            <a:picLocks noChangeAspect="1"/>
          </p:cNvPicPr>
          <p:nvPr/>
        </p:nvPicPr>
        <p:blipFill>
          <a:blip r:embed="rId2"/>
          <a:stretch>
            <a:fillRect/>
          </a:stretch>
        </p:blipFill>
        <p:spPr>
          <a:xfrm>
            <a:off x="5087620" y="4728210"/>
            <a:ext cx="2837815" cy="1483995"/>
          </a:xfrm>
          <a:prstGeom prst="rect">
            <a:avLst/>
          </a:prstGeom>
        </p:spPr>
      </p:pic>
      <p:pic>
        <p:nvPicPr>
          <p:cNvPr id="15" name="图片 14"/>
          <p:cNvPicPr>
            <a:picLocks noChangeAspect="1"/>
          </p:cNvPicPr>
          <p:nvPr/>
        </p:nvPicPr>
        <p:blipFill>
          <a:blip r:embed="rId3"/>
          <a:stretch>
            <a:fillRect/>
          </a:stretch>
        </p:blipFill>
        <p:spPr>
          <a:xfrm>
            <a:off x="8760460" y="4705350"/>
            <a:ext cx="2726055" cy="1450975"/>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nvSpPr>
        <p:spPr>
          <a:xfrm>
            <a:off x="263525" y="1052830"/>
            <a:ext cx="7844790" cy="1508760"/>
          </a:xfrm>
          <a:prstGeom prst="rect">
            <a:avLst/>
          </a:prstGeom>
          <a:no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a:extLst>
            <a:ext uri="{909E8E84-426E-40DD-AFC4-6F175D3DCCD1}">
              <a14:hiddenFill xmlns:a14="http://schemas.microsoft.com/office/drawing/2010/main">
                <a:solidFill>
                  <a:srgbClr val="92D050"/>
                </a:solidFill>
              </a14:hiddenFill>
            </a:ext>
          </a:extLst>
        </p:spPr>
        <p:txBody>
          <a:bodyPr vert="eaVert" lIns="18000" rIns="18000" anchor="ctr"/>
          <a:lstStyle/>
          <a:p>
            <a:pPr marL="0" marR="0" indent="0" algn="ctr" defTabSz="914400" eaLnBrk="0" fontAlgn="base" latinLnBrk="0" hangingPunct="0">
              <a:lnSpc>
                <a:spcPct val="120000"/>
              </a:lnSpc>
              <a:spcBef>
                <a:spcPts val="600"/>
              </a:spcBef>
              <a:spcAft>
                <a:spcPct val="0"/>
              </a:spcAft>
              <a:buClrTx/>
              <a:buSzTx/>
              <a:buFontTx/>
              <a:buNone/>
            </a:pPr>
            <a:endParaRPr kumimoji="0" lang="zh-CN" altLang="en-US" sz="2400" b="1" i="0" u="none" strike="noStrike" kern="0" cap="none" spc="0" normalizeH="0" baseline="0" noProof="0" dirty="0">
              <a:ln>
                <a:noFill/>
              </a:ln>
              <a:no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pic>
        <p:nvPicPr>
          <p:cNvPr id="9" name="图片 8"/>
          <p:cNvPicPr>
            <a:picLocks noChangeAspect="1"/>
          </p:cNvPicPr>
          <p:nvPr/>
        </p:nvPicPr>
        <p:blipFill>
          <a:blip r:embed="rId3"/>
          <a:stretch>
            <a:fillRect/>
          </a:stretch>
        </p:blipFill>
        <p:spPr>
          <a:xfrm>
            <a:off x="307975" y="3397885"/>
            <a:ext cx="6429375" cy="2927985"/>
          </a:xfrm>
          <a:prstGeom prst="rect">
            <a:avLst/>
          </a:prstGeom>
        </p:spPr>
      </p:pic>
      <p:sp>
        <p:nvSpPr>
          <p:cNvPr id="5" name="标题 4"/>
          <p:cNvSpPr txBox="1"/>
          <p:nvPr/>
        </p:nvSpPr>
        <p:spPr>
          <a:xfrm>
            <a:off x="431800" y="260350"/>
            <a:ext cx="3410585"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lang="en-US" sz="3200" b="1" kern="0" dirty="0">
                <a:solidFill>
                  <a:schemeClr val="tx2"/>
                </a:solidFill>
                <a:latin typeface="+mj-lt"/>
                <a:ea typeface="+mj-ea"/>
                <a:cs typeface="+mj-cs"/>
                <a:sym typeface="Arial" panose="020B0604020202020204" pitchFamily="34" charset="0"/>
              </a:rPr>
              <a:t>GAI </a:t>
            </a:r>
            <a:endParaRPr kumimoji="0" lang="en-US" altLang="zh-CN"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endParaRPr>
          </a:p>
        </p:txBody>
      </p:sp>
      <p:sp>
        <p:nvSpPr>
          <p:cNvPr id="4" name="文本框 3"/>
          <p:cNvSpPr txBox="1"/>
          <p:nvPr/>
        </p:nvSpPr>
        <p:spPr>
          <a:xfrm>
            <a:off x="263525" y="1196340"/>
            <a:ext cx="5588635" cy="1076325"/>
          </a:xfrm>
          <a:prstGeom prst="rect">
            <a:avLst/>
          </a:prstGeom>
        </p:spPr>
        <p:txBody>
          <a:bodyPr wrap="square">
            <a:spAutoFit/>
          </a:bodyPr>
          <a:lstStyle/>
          <a:p>
            <a:pPr marL="0" indent="266700"/>
            <a:r>
              <a:rPr lang="en-US" altLang="zh-CN" sz="1600" b="1"/>
              <a:t>GAI（Generative Artificial Intelligence，生成式人工智能），</a:t>
            </a:r>
            <a:r>
              <a:rPr lang="en-US" altLang="zh-CN" sz="1600"/>
              <a:t>是特指能生成全新内容的AI，其生成的内容就是前面所提的AIGC，AIGC侧重内容生成的来源，而GAI侧重AI系统的功能特点。</a:t>
            </a:r>
            <a:endParaRPr lang="zh-CN" altLang="en-US" sz="1600">
              <a:solidFill>
                <a:srgbClr val="05073B"/>
              </a:solidFill>
            </a:endParaRPr>
          </a:p>
        </p:txBody>
      </p:sp>
      <p:pic>
        <p:nvPicPr>
          <p:cNvPr id="6" name="图片 5"/>
          <p:cNvPicPr>
            <a:picLocks noChangeAspect="1"/>
          </p:cNvPicPr>
          <p:nvPr/>
        </p:nvPicPr>
        <p:blipFill>
          <a:blip r:embed="rId4"/>
          <a:stretch>
            <a:fillRect/>
          </a:stretch>
        </p:blipFill>
        <p:spPr>
          <a:xfrm>
            <a:off x="8184515" y="1196340"/>
            <a:ext cx="3811270" cy="5134610"/>
          </a:xfrm>
          <a:prstGeom prst="rect">
            <a:avLst/>
          </a:prstGeom>
        </p:spPr>
      </p:pic>
      <p:sp>
        <p:nvSpPr>
          <p:cNvPr id="7" name="矩形 6"/>
          <p:cNvSpPr/>
          <p:nvPr/>
        </p:nvSpPr>
        <p:spPr>
          <a:xfrm>
            <a:off x="360005" y="2563162"/>
            <a:ext cx="4716780" cy="922020"/>
          </a:xfrm>
          <a:prstGeom prst="rect">
            <a:avLst/>
          </a:prstGeom>
        </p:spPr>
        <p:txBody>
          <a:bodyPr wrap="none">
            <a:spAutoFit/>
          </a:bodyPr>
          <a:lstStyle/>
          <a:p>
            <a:pPr algn="l"/>
            <a:r>
              <a:rPr lang="zh-CN" altLang="en-US" b="1" dirty="0"/>
              <a:t>需要注意的问题</a:t>
            </a:r>
            <a:endParaRPr lang="en-US" b="1" dirty="0"/>
          </a:p>
          <a:p>
            <a:pPr algn="l"/>
            <a:r>
              <a:rPr lang="en-US" b="1" dirty="0"/>
              <a:t>1</a:t>
            </a:r>
            <a:r>
              <a:rPr lang="zh-CN" altLang="en-US" b="1" dirty="0"/>
              <a:t>、</a:t>
            </a:r>
            <a:r>
              <a:rPr lang="zh-CN" b="1" dirty="0"/>
              <a:t>自回归生成技术，带有随机性</a:t>
            </a:r>
            <a:r>
              <a:rPr lang="zh-CN" altLang="en-US" b="1" dirty="0"/>
              <a:t> </a:t>
            </a:r>
            <a:r>
              <a:rPr lang="en-US" altLang="zh-CN" b="1" dirty="0"/>
              <a:t>                  </a:t>
            </a:r>
            <a:endParaRPr lang="zh-CN" altLang="en-US" b="1" dirty="0"/>
          </a:p>
          <a:p>
            <a:pPr algn="l"/>
            <a:r>
              <a:rPr lang="en-US" altLang="zh-CN" b="1" dirty="0"/>
              <a:t>2</a:t>
            </a:r>
            <a:r>
              <a:rPr lang="zh-CN" altLang="en-US" b="1" dirty="0"/>
              <a:t>、</a:t>
            </a:r>
            <a:r>
              <a:rPr lang="zh-CN" b="1" dirty="0"/>
              <a:t>不是搜索引擎</a:t>
            </a:r>
          </a:p>
        </p:txBody>
      </p:sp>
      <p:pic>
        <p:nvPicPr>
          <p:cNvPr id="8" name="图片 7"/>
          <p:cNvPicPr>
            <a:picLocks noChangeAspect="1"/>
          </p:cNvPicPr>
          <p:nvPr/>
        </p:nvPicPr>
        <p:blipFill>
          <a:blip r:embed="rId5"/>
          <a:stretch>
            <a:fillRect/>
          </a:stretch>
        </p:blipFill>
        <p:spPr>
          <a:xfrm>
            <a:off x="5993765" y="1141095"/>
            <a:ext cx="1955165" cy="1357630"/>
          </a:xfrm>
          <a:prstGeom prst="rect">
            <a:avLst/>
          </a:prstGeom>
        </p:spPr>
      </p:pic>
      <p:sp>
        <p:nvSpPr>
          <p:cNvPr id="34" name="矩形 33"/>
          <p:cNvSpPr/>
          <p:nvPr/>
        </p:nvSpPr>
        <p:spPr>
          <a:xfrm>
            <a:off x="3072130" y="3716655"/>
            <a:ext cx="2228850" cy="398780"/>
          </a:xfrm>
          <a:prstGeom prst="rect">
            <a:avLst/>
          </a:prstGeom>
          <a:ln w="3175">
            <a:noFill/>
          </a:ln>
        </p:spPr>
        <p:txBody>
          <a:bodyPr wrap="square">
            <a:spAutoFit/>
          </a:bodyPr>
          <a:lstStyle/>
          <a:p>
            <a:pPr algn="ctr"/>
            <a:r>
              <a:rPr lang="en-US" altLang="zh-CN" sz="2000" b="1" dirty="0">
                <a:solidFill>
                  <a:srgbClr val="C00000"/>
                </a:solidFill>
              </a:rPr>
              <a:t>GAI</a:t>
            </a:r>
            <a:r>
              <a:rPr lang="zh-CN" altLang="en-US" sz="2000" b="1" dirty="0">
                <a:solidFill>
                  <a:srgbClr val="C00000"/>
                </a:solidFill>
              </a:rPr>
              <a:t>不认识自己</a:t>
            </a:r>
          </a:p>
        </p:txBody>
      </p:sp>
      <p:sp>
        <p:nvSpPr>
          <p:cNvPr id="10" name="矩形 9"/>
          <p:cNvSpPr/>
          <p:nvPr/>
        </p:nvSpPr>
        <p:spPr>
          <a:xfrm>
            <a:off x="8483600" y="6236970"/>
            <a:ext cx="3505835" cy="337185"/>
          </a:xfrm>
          <a:prstGeom prst="rect">
            <a:avLst/>
          </a:prstGeom>
          <a:ln w="3175">
            <a:noFill/>
          </a:ln>
        </p:spPr>
        <p:txBody>
          <a:bodyPr wrap="square">
            <a:spAutoFit/>
          </a:bodyPr>
          <a:lstStyle/>
          <a:p>
            <a:pPr algn="ctr"/>
            <a:r>
              <a:rPr lang="zh-CN" sz="1600" b="1" dirty="0">
                <a:solidFill>
                  <a:srgbClr val="C00000"/>
                </a:solidFill>
              </a:rPr>
              <a:t>不同的</a:t>
            </a:r>
            <a:r>
              <a:rPr lang="en-US" altLang="zh-CN" sz="1600" b="1" dirty="0">
                <a:solidFill>
                  <a:srgbClr val="C00000"/>
                </a:solidFill>
              </a:rPr>
              <a:t>AI</a:t>
            </a:r>
            <a:r>
              <a:rPr lang="zh-CN" altLang="en-US" sz="1600" b="1" dirty="0">
                <a:solidFill>
                  <a:srgbClr val="C00000"/>
                </a:solidFill>
              </a:rPr>
              <a:t>生成不同的内容</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4</a:t>
            </a:fld>
            <a:endParaRPr lang="zh-CN" altLang="en-US">
              <a:solidFill>
                <a:prstClr val="black"/>
              </a:solidFill>
            </a:endParaRPr>
          </a:p>
        </p:txBody>
      </p:sp>
      <p:sp>
        <p:nvSpPr>
          <p:cNvPr id="5" name="标题 4"/>
          <p:cNvSpPr txBox="1"/>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人眼识别物体的基本过程</a:t>
            </a:r>
          </a:p>
        </p:txBody>
      </p:sp>
      <p:pic>
        <p:nvPicPr>
          <p:cNvPr id="4098" name="Picture 2"/>
          <p:cNvPicPr>
            <a:picLocks noChangeAspect="1" noChangeArrowheads="1"/>
          </p:cNvPicPr>
          <p:nvPr/>
        </p:nvPicPr>
        <p:blipFill>
          <a:blip r:embed="rId2"/>
          <a:srcRect/>
          <a:stretch>
            <a:fillRect/>
          </a:stretch>
        </p:blipFill>
        <p:spPr bwMode="auto">
          <a:xfrm>
            <a:off x="666712" y="1142984"/>
            <a:ext cx="9858444" cy="2683974"/>
          </a:xfrm>
          <a:prstGeom prst="rect">
            <a:avLst/>
          </a:prstGeom>
          <a:noFill/>
          <a:ln w="9525">
            <a:noFill/>
            <a:miter lim="800000"/>
            <a:headEnd/>
            <a:tailEnd/>
          </a:ln>
          <a:effectLst/>
        </p:spPr>
      </p:pic>
      <p:pic>
        <p:nvPicPr>
          <p:cNvPr id="4099" name="Picture 3"/>
          <p:cNvPicPr>
            <a:picLocks noChangeAspect="1" noChangeArrowheads="1"/>
          </p:cNvPicPr>
          <p:nvPr/>
        </p:nvPicPr>
        <p:blipFill>
          <a:blip r:embed="rId3"/>
          <a:srcRect/>
          <a:stretch>
            <a:fillRect/>
          </a:stretch>
        </p:blipFill>
        <p:spPr bwMode="auto">
          <a:xfrm>
            <a:off x="431767" y="3826830"/>
            <a:ext cx="3615944" cy="2593253"/>
          </a:xfrm>
          <a:prstGeom prst="rect">
            <a:avLst/>
          </a:prstGeom>
          <a:noFill/>
          <a:ln w="9525">
            <a:noFill/>
            <a:miter lim="800000"/>
            <a:headEnd/>
            <a:tailEnd/>
          </a:ln>
          <a:effectLst/>
        </p:spPr>
      </p:pic>
      <p:pic>
        <p:nvPicPr>
          <p:cNvPr id="4100" name="Picture 4"/>
          <p:cNvPicPr>
            <a:picLocks noChangeAspect="1" noChangeArrowheads="1"/>
          </p:cNvPicPr>
          <p:nvPr/>
        </p:nvPicPr>
        <p:blipFill>
          <a:blip r:embed="rId4" cstate="print"/>
          <a:srcRect/>
          <a:stretch>
            <a:fillRect/>
          </a:stretch>
        </p:blipFill>
        <p:spPr bwMode="auto">
          <a:xfrm>
            <a:off x="4367222" y="3759202"/>
            <a:ext cx="2731792" cy="2660652"/>
          </a:xfrm>
          <a:prstGeom prst="rect">
            <a:avLst/>
          </a:prstGeom>
          <a:noFill/>
          <a:ln w="9525">
            <a:noFill/>
            <a:miter lim="800000"/>
            <a:headEnd/>
            <a:tailEnd/>
          </a:ln>
          <a:effectLst/>
        </p:spPr>
      </p:pic>
      <p:sp>
        <p:nvSpPr>
          <p:cNvPr id="18" name="矩形 17"/>
          <p:cNvSpPr/>
          <p:nvPr/>
        </p:nvSpPr>
        <p:spPr>
          <a:xfrm>
            <a:off x="7461885" y="4004945"/>
            <a:ext cx="3740150" cy="2306955"/>
          </a:xfrm>
          <a:prstGeom prst="rect">
            <a:avLst/>
          </a:prstGeom>
          <a:ln w="19050">
            <a:solidFill>
              <a:schemeClr val="tx1"/>
            </a:solidFill>
          </a:ln>
        </p:spPr>
        <p:txBody>
          <a:bodyPr wrap="square">
            <a:spAutoFit/>
          </a:bodyPr>
          <a:lstStyle/>
          <a:p>
            <a:r>
              <a:rPr lang="zh-CN" altLang="en-US" dirty="0"/>
              <a:t>神经元的</a:t>
            </a:r>
            <a:r>
              <a:rPr lang="zh-CN" altLang="en-US" b="1" dirty="0">
                <a:solidFill>
                  <a:schemeClr val="accent2"/>
                </a:solidFill>
              </a:rPr>
              <a:t>“全或无”现象</a:t>
            </a:r>
            <a:r>
              <a:rPr lang="zh-CN" altLang="en-US" dirty="0"/>
              <a:t>：只有当外来刺激有足够大的强度，才能引起神经元细胞的兴奋并产生动作电位，但再增加刺激强度并不会导致动作电位的幅度发生变化。神经元细胞产生的动作电位沿着细胞膜向周围传播，传播的范围和距离也不会随刺激强度的不同而不同。</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262890" y="1124585"/>
            <a:ext cx="11551285" cy="2414270"/>
          </a:xfrm>
          <a:prstGeom prst="rect">
            <a:avLst/>
          </a:prstGeom>
          <a:no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a:extLst>
            <a:ext uri="{909E8E84-426E-40DD-AFC4-6F175D3DCCD1}">
              <a14:hiddenFill xmlns:a14="http://schemas.microsoft.com/office/drawing/2010/main">
                <a:solidFill>
                  <a:srgbClr val="92D050"/>
                </a:solidFill>
              </a14:hiddenFill>
            </a:ext>
          </a:extLst>
        </p:spPr>
        <p:txBody>
          <a:bodyPr vert="eaVert" lIns="18000" rIns="18000" anchor="ctr"/>
          <a:lstStyle/>
          <a:p>
            <a:pPr marL="0" marR="0" indent="0" algn="ctr" defTabSz="914400" eaLnBrk="0" fontAlgn="base" latinLnBrk="0" hangingPunct="0">
              <a:lnSpc>
                <a:spcPct val="120000"/>
              </a:lnSpc>
              <a:spcBef>
                <a:spcPts val="600"/>
              </a:spcBef>
              <a:spcAft>
                <a:spcPct val="0"/>
              </a:spcAft>
              <a:buClrTx/>
              <a:buSzTx/>
              <a:buFontTx/>
              <a:buNone/>
            </a:pPr>
            <a:endParaRPr kumimoji="0" lang="zh-CN" altLang="en-US" sz="2400" b="1" i="0" u="none" strike="noStrike" kern="0" cap="none" spc="0" normalizeH="0" baseline="0" noProof="0" dirty="0">
              <a:ln>
                <a:noFill/>
              </a:ln>
              <a:no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
        <p:nvSpPr>
          <p:cNvPr id="11" name="文本框 10"/>
          <p:cNvSpPr txBox="1"/>
          <p:nvPr/>
        </p:nvSpPr>
        <p:spPr>
          <a:xfrm>
            <a:off x="263525" y="3523615"/>
            <a:ext cx="11551285" cy="2819400"/>
          </a:xfrm>
          <a:prstGeom prst="rect">
            <a:avLst/>
          </a:prstGeom>
          <a:no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a:extLst>
            <a:ext uri="{909E8E84-426E-40DD-AFC4-6F175D3DCCD1}">
              <a14:hiddenFill xmlns:a14="http://schemas.microsoft.com/office/drawing/2010/main">
                <a:solidFill>
                  <a:srgbClr val="92D050"/>
                </a:solidFill>
              </a14:hiddenFill>
            </a:ext>
          </a:extLst>
        </p:spPr>
        <p:txBody>
          <a:bodyPr vert="eaVert" lIns="18000" rIns="18000" anchor="ctr"/>
          <a:lstStyle/>
          <a:p>
            <a:pPr marL="0" marR="0" indent="0" algn="ctr" defTabSz="914400" eaLnBrk="0" fontAlgn="base" latinLnBrk="0" hangingPunct="0">
              <a:lnSpc>
                <a:spcPct val="120000"/>
              </a:lnSpc>
              <a:spcBef>
                <a:spcPts val="600"/>
              </a:spcBef>
              <a:spcAft>
                <a:spcPct val="0"/>
              </a:spcAft>
              <a:buClrTx/>
              <a:buSzTx/>
              <a:buFontTx/>
              <a:buNone/>
            </a:pPr>
            <a:endParaRPr kumimoji="0" lang="zh-CN" altLang="en-US" sz="2400" b="1" i="0" u="none" strike="noStrike" kern="0" cap="none" spc="0" normalizeH="0" baseline="0" noProof="0" dirty="0">
              <a:ln>
                <a:noFill/>
              </a:ln>
              <a:noFill/>
              <a:effectLst/>
              <a:uLnTx/>
              <a:uFillTx/>
              <a:latin typeface="楷体" panose="02010609060101010101" pitchFamily="49" charset="-122"/>
              <a:ea typeface="楷体" panose="02010609060101010101" pitchFamily="49" charset="-122"/>
              <a:cs typeface="Times New Roman" panose="02020603050405020304" pitchFamily="18" charset="0"/>
            </a:endParaRPr>
          </a:p>
        </p:txBody>
      </p:sp>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40</a:t>
            </a:fld>
            <a:endParaRPr lang="zh-CN" altLang="en-US">
              <a:solidFill>
                <a:prstClr val="black"/>
              </a:solidFill>
            </a:endParaRPr>
          </a:p>
        </p:txBody>
      </p:sp>
      <p:sp>
        <p:nvSpPr>
          <p:cNvPr id="3" name="标题 4"/>
          <p:cNvSpPr txBox="1"/>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lang="en-US" altLang="zh-CN" sz="3200" b="1" kern="0" dirty="0">
                <a:solidFill>
                  <a:schemeClr val="tx2"/>
                </a:solidFill>
                <a:latin typeface="+mj-lt"/>
                <a:ea typeface="+mj-ea"/>
                <a:cs typeface="+mj-cs"/>
                <a:sym typeface="Arial" panose="020B0604020202020204" pitchFamily="34" charset="0"/>
              </a:rPr>
              <a:t> AGI</a:t>
            </a:r>
            <a:r>
              <a:rPr lang="zh-CN" altLang="en-US" sz="3200" b="1" kern="0" dirty="0">
                <a:solidFill>
                  <a:schemeClr val="tx2"/>
                </a:solidFill>
                <a:latin typeface="+mj-lt"/>
                <a:ea typeface="+mj-ea"/>
                <a:cs typeface="+mj-cs"/>
                <a:sym typeface="Arial" panose="020B0604020202020204" pitchFamily="34" charset="0"/>
              </a:rPr>
              <a:t>的特征</a:t>
            </a:r>
            <a:endPar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endParaRPr>
          </a:p>
        </p:txBody>
      </p:sp>
      <p:sp>
        <p:nvSpPr>
          <p:cNvPr id="4" name="文本框 3"/>
          <p:cNvSpPr txBox="1"/>
          <p:nvPr/>
        </p:nvSpPr>
        <p:spPr>
          <a:xfrm>
            <a:off x="263525" y="1196340"/>
            <a:ext cx="11198860" cy="922020"/>
          </a:xfrm>
          <a:prstGeom prst="rect">
            <a:avLst/>
          </a:prstGeom>
        </p:spPr>
        <p:txBody>
          <a:bodyPr wrap="square">
            <a:spAutoFit/>
          </a:bodyPr>
          <a:lstStyle/>
          <a:p>
            <a:pPr marL="0" indent="266700"/>
            <a:r>
              <a:rPr lang="en-US" altLang="zh-CN" sz="1800" b="1"/>
              <a:t>AGI（Artificial General Intelligence，通用人工智能）</a:t>
            </a:r>
            <a:r>
              <a:rPr lang="en-US" altLang="zh-CN" sz="1800"/>
              <a:t>，是指机器能够完成人类能够完成的任何智力任务的能力。它旨在实现一般的认知能力，能够适应任何情况或目标，是人工智能研究的最终目标之一。AGI能够执行各种复杂的任务，包括学习、计划、解决问题、抽象思维、理解复杂理念等。</a:t>
            </a:r>
            <a:r>
              <a:rPr lang="zh-CN" altLang="en-US" sz="1800"/>
              <a:t>即通五明。</a:t>
            </a:r>
          </a:p>
        </p:txBody>
      </p:sp>
      <p:sp>
        <p:nvSpPr>
          <p:cNvPr id="5" name="文本框 4"/>
          <p:cNvSpPr txBox="1"/>
          <p:nvPr/>
        </p:nvSpPr>
        <p:spPr>
          <a:xfrm>
            <a:off x="335280" y="2996565"/>
            <a:ext cx="8453120" cy="337185"/>
          </a:xfrm>
          <a:prstGeom prst="rect">
            <a:avLst/>
          </a:prstGeom>
        </p:spPr>
        <p:txBody>
          <a:bodyPr wrap="square">
            <a:spAutoFit/>
          </a:bodyPr>
          <a:lstStyle/>
          <a:p>
            <a:pPr marL="0" indent="266700"/>
            <a:r>
              <a:rPr lang="zh-CN" altLang="en-US" sz="1600" b="1"/>
              <a:t>训练要求：</a:t>
            </a:r>
            <a:r>
              <a:rPr lang="en-US" altLang="zh-CN" sz="1600" b="1"/>
              <a:t>1</a:t>
            </a:r>
            <a:r>
              <a:rPr lang="zh-CN" altLang="en-US" sz="1600" b="1"/>
              <a:t>、领域无关</a:t>
            </a:r>
            <a:r>
              <a:rPr lang="en-US" altLang="zh-CN" sz="1600" b="1"/>
              <a:t>                    2</a:t>
            </a:r>
            <a:r>
              <a:rPr lang="zh-CN" altLang="en-US" sz="1600" b="1"/>
              <a:t>、任务无关</a:t>
            </a:r>
          </a:p>
        </p:txBody>
      </p:sp>
      <p:sp>
        <p:nvSpPr>
          <p:cNvPr id="6" name="文本框 5"/>
          <p:cNvSpPr txBox="1"/>
          <p:nvPr/>
        </p:nvSpPr>
        <p:spPr>
          <a:xfrm>
            <a:off x="262890" y="2127250"/>
            <a:ext cx="11548110" cy="645160"/>
          </a:xfrm>
          <a:prstGeom prst="rect">
            <a:avLst/>
          </a:prstGeom>
        </p:spPr>
        <p:txBody>
          <a:bodyPr wrap="square">
            <a:spAutoFit/>
          </a:bodyPr>
          <a:lstStyle/>
          <a:p>
            <a:pPr marL="0" indent="266700"/>
            <a:r>
              <a:rPr lang="zh-CN" altLang="en-US" sz="1800" b="1"/>
              <a:t>大五明：</a:t>
            </a:r>
            <a:r>
              <a:rPr lang="zh-CN" altLang="en-US" sz="1800"/>
              <a:t>工巧明(技术、天文学)、医方明（医学）、声明(文法、文学)、因明(伦理学)、内明(哲学、教育学)</a:t>
            </a:r>
          </a:p>
          <a:p>
            <a:pPr marL="0" indent="266700"/>
            <a:r>
              <a:rPr lang="zh-CN" altLang="en-US" sz="1800" b="1"/>
              <a:t>小五明：</a:t>
            </a:r>
            <a:r>
              <a:rPr lang="zh-CN" altLang="en-US" sz="1800"/>
              <a:t>修辞学、辞藻学、韵律学、戏剧学、星系学</a:t>
            </a:r>
          </a:p>
        </p:txBody>
      </p:sp>
      <p:sp>
        <p:nvSpPr>
          <p:cNvPr id="7" name="矩形 6"/>
          <p:cNvSpPr/>
          <p:nvPr/>
        </p:nvSpPr>
        <p:spPr>
          <a:xfrm>
            <a:off x="479425" y="4293235"/>
            <a:ext cx="3825240" cy="2584450"/>
          </a:xfrm>
          <a:prstGeom prst="rect">
            <a:avLst/>
          </a:prstGeom>
          <a:ln w="3175">
            <a:noFill/>
          </a:ln>
        </p:spPr>
        <p:txBody>
          <a:bodyPr wrap="square">
            <a:spAutoFit/>
          </a:bodyPr>
          <a:lstStyle/>
          <a:p>
            <a:pPr algn="l">
              <a:lnSpc>
                <a:spcPct val="150000"/>
              </a:lnSpc>
            </a:pPr>
            <a:r>
              <a:rPr lang="en-US" altLang="zh-CN" sz="1800" b="1" dirty="0"/>
              <a:t>1</a:t>
            </a:r>
            <a:r>
              <a:rPr lang="zh-CN" altLang="en-US" sz="1800" b="1" dirty="0"/>
              <a:t>、</a:t>
            </a:r>
            <a:r>
              <a:rPr lang="zh-CN" sz="1800" b="1" dirty="0"/>
              <a:t>超越人类带来的风险</a:t>
            </a:r>
            <a:r>
              <a:rPr lang="zh-CN" altLang="en-US" sz="1800" b="1" dirty="0"/>
              <a:t>？</a:t>
            </a:r>
          </a:p>
          <a:p>
            <a:pPr algn="l">
              <a:lnSpc>
                <a:spcPct val="150000"/>
              </a:lnSpc>
            </a:pPr>
            <a:r>
              <a:rPr lang="en-US" altLang="zh-CN" sz="1800" b="1" dirty="0"/>
              <a:t>2</a:t>
            </a:r>
            <a:r>
              <a:rPr lang="zh-CN" altLang="en-US" sz="1800" b="1" dirty="0"/>
              <a:t>、</a:t>
            </a:r>
            <a:r>
              <a:rPr lang="zh-CN" sz="1800" b="1" dirty="0"/>
              <a:t>耗能问题怎么解决</a:t>
            </a:r>
            <a:r>
              <a:rPr lang="zh-CN" altLang="en-US" sz="1800" b="1" dirty="0"/>
              <a:t>？</a:t>
            </a:r>
          </a:p>
          <a:p>
            <a:pPr algn="l">
              <a:lnSpc>
                <a:spcPct val="150000"/>
              </a:lnSpc>
            </a:pPr>
            <a:r>
              <a:rPr lang="en-US" altLang="zh-CN" sz="1800" b="1" dirty="0"/>
              <a:t>3</a:t>
            </a:r>
            <a:r>
              <a:rPr lang="zh-CN" altLang="en-US" sz="1800" b="1" dirty="0"/>
              <a:t>、</a:t>
            </a:r>
            <a:r>
              <a:rPr lang="en-US" sz="1800" b="1" dirty="0"/>
              <a:t>AI</a:t>
            </a:r>
            <a:r>
              <a:rPr lang="zh-CN" altLang="en-US" sz="1800" b="1" dirty="0"/>
              <a:t>为人类服务还是人类为</a:t>
            </a:r>
            <a:r>
              <a:rPr lang="en-US" altLang="zh-CN" sz="1800" b="1" dirty="0"/>
              <a:t>AI</a:t>
            </a:r>
            <a:r>
              <a:rPr lang="zh-CN" altLang="en-US" sz="1800" b="1" dirty="0"/>
              <a:t>服务？</a:t>
            </a:r>
          </a:p>
          <a:p>
            <a:pPr algn="l">
              <a:lnSpc>
                <a:spcPct val="150000"/>
              </a:lnSpc>
            </a:pPr>
            <a:r>
              <a:rPr lang="en-US" altLang="zh-CN" sz="1800" b="1" dirty="0"/>
              <a:t>4</a:t>
            </a:r>
            <a:r>
              <a:rPr lang="zh-CN" altLang="en-US" sz="1800" b="1" dirty="0"/>
              <a:t>、</a:t>
            </a:r>
            <a:r>
              <a:rPr lang="en-US" altLang="zh-CN" sz="1800" b="1" dirty="0"/>
              <a:t>AI</a:t>
            </a:r>
            <a:r>
              <a:rPr lang="zh-CN" altLang="en-US" sz="1800" b="1" dirty="0"/>
              <a:t>是否能产生意识并觉醒？</a:t>
            </a:r>
          </a:p>
          <a:p>
            <a:pPr algn="l"/>
            <a:endParaRPr lang="zh-CN" altLang="en-US" sz="1800" b="1" dirty="0"/>
          </a:p>
          <a:p>
            <a:pPr algn="l"/>
            <a:endParaRPr lang="en-US" altLang="zh-CN" sz="1800" b="1" dirty="0"/>
          </a:p>
          <a:p>
            <a:pPr algn="l"/>
            <a:endParaRPr lang="en-US" altLang="zh-CN" sz="1800" b="1" dirty="0"/>
          </a:p>
        </p:txBody>
      </p:sp>
      <p:pic>
        <p:nvPicPr>
          <p:cNvPr id="3074" name="Picture 2"/>
          <p:cNvPicPr>
            <a:picLocks noChangeAspect="1" noChangeArrowheads="1"/>
          </p:cNvPicPr>
          <p:nvPr>
            <p:custDataLst>
              <p:tags r:id="rId1"/>
            </p:custDataLst>
          </p:nvPr>
        </p:nvPicPr>
        <p:blipFill>
          <a:blip r:embed="rId7" cstate="print"/>
          <a:srcRect/>
          <a:stretch>
            <a:fillRect/>
          </a:stretch>
        </p:blipFill>
        <p:spPr bwMode="auto">
          <a:xfrm>
            <a:off x="5735955" y="3666490"/>
            <a:ext cx="2746375" cy="2159635"/>
          </a:xfrm>
          <a:prstGeom prst="rect">
            <a:avLst/>
          </a:prstGeom>
          <a:noFill/>
          <a:ln w="9525">
            <a:noFill/>
            <a:miter lim="800000"/>
            <a:headEnd/>
            <a:tailEnd/>
          </a:ln>
          <a:effectLst/>
        </p:spPr>
      </p:pic>
      <p:pic>
        <p:nvPicPr>
          <p:cNvPr id="16" name="图片 15"/>
          <p:cNvPicPr/>
          <p:nvPr>
            <p:custDataLst>
              <p:tags r:id="rId2"/>
            </p:custDataLst>
          </p:nvPr>
        </p:nvPicPr>
        <p:blipFill>
          <a:blip r:embed="rId8"/>
          <a:srcRect/>
          <a:stretch>
            <a:fillRect/>
          </a:stretch>
        </p:blipFill>
        <p:spPr bwMode="auto">
          <a:xfrm>
            <a:off x="8832215" y="3667125"/>
            <a:ext cx="2658110" cy="2159000"/>
          </a:xfrm>
          <a:prstGeom prst="rect">
            <a:avLst/>
          </a:prstGeom>
          <a:noFill/>
          <a:ln w="9525">
            <a:noFill/>
            <a:miter lim="800000"/>
            <a:headEnd/>
            <a:tailEnd/>
          </a:ln>
          <a:effectLst/>
        </p:spPr>
      </p:pic>
      <p:sp>
        <p:nvSpPr>
          <p:cNvPr id="8" name="文本框 7"/>
          <p:cNvSpPr txBox="1"/>
          <p:nvPr>
            <p:custDataLst>
              <p:tags r:id="rId3"/>
            </p:custDataLst>
          </p:nvPr>
        </p:nvSpPr>
        <p:spPr>
          <a:xfrm>
            <a:off x="6423025" y="5982970"/>
            <a:ext cx="1372235" cy="337185"/>
          </a:xfrm>
          <a:prstGeom prst="rect">
            <a:avLst/>
          </a:prstGeom>
        </p:spPr>
        <p:txBody>
          <a:bodyPr wrap="square">
            <a:spAutoFit/>
          </a:bodyPr>
          <a:lstStyle/>
          <a:p>
            <a:pPr marL="0" indent="266700"/>
            <a:r>
              <a:rPr lang="zh-CN" altLang="en-US" sz="1600" b="1"/>
              <a:t>终结者？</a:t>
            </a:r>
          </a:p>
        </p:txBody>
      </p:sp>
      <p:sp>
        <p:nvSpPr>
          <p:cNvPr id="9" name="文本框 8"/>
          <p:cNvSpPr txBox="1"/>
          <p:nvPr>
            <p:custDataLst>
              <p:tags r:id="rId4"/>
            </p:custDataLst>
          </p:nvPr>
        </p:nvSpPr>
        <p:spPr>
          <a:xfrm>
            <a:off x="9474835" y="5982970"/>
            <a:ext cx="1372235" cy="337185"/>
          </a:xfrm>
          <a:prstGeom prst="rect">
            <a:avLst/>
          </a:prstGeom>
        </p:spPr>
        <p:txBody>
          <a:bodyPr wrap="square">
            <a:spAutoFit/>
          </a:bodyPr>
          <a:lstStyle/>
          <a:p>
            <a:pPr marL="0" indent="266700"/>
            <a:r>
              <a:rPr lang="zh-CN" altLang="en-US" sz="1600" b="1"/>
              <a:t>原子弹？</a:t>
            </a:r>
          </a:p>
        </p:txBody>
      </p:sp>
      <p:sp>
        <p:nvSpPr>
          <p:cNvPr id="10" name="矩形 9"/>
          <p:cNvSpPr/>
          <p:nvPr/>
        </p:nvSpPr>
        <p:spPr>
          <a:xfrm>
            <a:off x="1155065" y="3708400"/>
            <a:ext cx="1866900" cy="460375"/>
          </a:xfrm>
          <a:prstGeom prst="rect">
            <a:avLst/>
          </a:prstGeom>
          <a:ln w="3175">
            <a:noFill/>
          </a:ln>
        </p:spPr>
        <p:txBody>
          <a:bodyPr wrap="square">
            <a:spAutoFit/>
          </a:bodyPr>
          <a:lstStyle/>
          <a:p>
            <a:pPr algn="ctr"/>
            <a:r>
              <a:rPr lang="zh-CN" altLang="en-US" sz="2400" b="1" dirty="0">
                <a:solidFill>
                  <a:srgbClr val="C00000"/>
                </a:solidFill>
              </a:rPr>
              <a:t>挑战与思考</a:t>
            </a:r>
          </a:p>
        </p:txBody>
      </p:sp>
      <p:pic>
        <p:nvPicPr>
          <p:cNvPr id="13" name="图片 12"/>
          <p:cNvPicPr>
            <a:picLocks noChangeAspect="1"/>
          </p:cNvPicPr>
          <p:nvPr/>
        </p:nvPicPr>
        <p:blipFill>
          <a:blip r:embed="rId9"/>
          <a:stretch>
            <a:fillRect/>
          </a:stretch>
        </p:blipFill>
        <p:spPr>
          <a:xfrm>
            <a:off x="6887845" y="2546350"/>
            <a:ext cx="712470" cy="836295"/>
          </a:xfrm>
          <a:prstGeom prst="rect">
            <a:avLst/>
          </a:prstGeom>
        </p:spPr>
      </p:pic>
      <p:pic>
        <p:nvPicPr>
          <p:cNvPr id="14" name="图片 13"/>
          <p:cNvPicPr>
            <a:picLocks noChangeAspect="1"/>
          </p:cNvPicPr>
          <p:nvPr/>
        </p:nvPicPr>
        <p:blipFill>
          <a:blip r:embed="rId10"/>
          <a:stretch>
            <a:fillRect/>
          </a:stretch>
        </p:blipFill>
        <p:spPr>
          <a:xfrm>
            <a:off x="9192260" y="2552065"/>
            <a:ext cx="800100" cy="854710"/>
          </a:xfrm>
          <a:prstGeom prst="rect">
            <a:avLst/>
          </a:prstGeom>
        </p:spPr>
      </p:pic>
      <p:sp>
        <p:nvSpPr>
          <p:cNvPr id="15" name="文本框 14"/>
          <p:cNvSpPr txBox="1"/>
          <p:nvPr/>
        </p:nvSpPr>
        <p:spPr>
          <a:xfrm>
            <a:off x="7320280" y="2708910"/>
            <a:ext cx="1424940" cy="337185"/>
          </a:xfrm>
          <a:prstGeom prst="rect">
            <a:avLst/>
          </a:prstGeom>
        </p:spPr>
        <p:txBody>
          <a:bodyPr wrap="square">
            <a:spAutoFit/>
          </a:bodyPr>
          <a:lstStyle/>
          <a:p>
            <a:pPr marL="0" indent="266700"/>
            <a:r>
              <a:rPr lang="zh-CN" altLang="en-US" sz="1600" b="1"/>
              <a:t>释迦摩尼</a:t>
            </a:r>
          </a:p>
        </p:txBody>
      </p:sp>
      <p:sp>
        <p:nvSpPr>
          <p:cNvPr id="17" name="文本框 16"/>
          <p:cNvSpPr txBox="1"/>
          <p:nvPr/>
        </p:nvSpPr>
        <p:spPr>
          <a:xfrm>
            <a:off x="9768205" y="2706370"/>
            <a:ext cx="1255395" cy="337185"/>
          </a:xfrm>
          <a:prstGeom prst="rect">
            <a:avLst/>
          </a:prstGeom>
        </p:spPr>
        <p:txBody>
          <a:bodyPr wrap="square">
            <a:spAutoFit/>
          </a:bodyPr>
          <a:lstStyle/>
          <a:p>
            <a:pPr marL="0" indent="266700"/>
            <a:r>
              <a:rPr lang="zh-CN" altLang="en-US" sz="1600" b="1"/>
              <a:t>八思巴</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41</a:t>
            </a:fld>
            <a:endParaRPr lang="zh-CN" altLang="en-US">
              <a:solidFill>
                <a:prstClr val="black"/>
              </a:solidFill>
            </a:endParaRPr>
          </a:p>
        </p:txBody>
      </p:sp>
      <p:sp>
        <p:nvSpPr>
          <p:cNvPr id="11" name="标题 4"/>
          <p:cNvSpPr txBox="1"/>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GPT</a:t>
            </a: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与</a:t>
            </a:r>
            <a:r>
              <a:rPr kumimoji="0" lang="en-US" altLang="zh-CN"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ChatGPT</a:t>
            </a:r>
          </a:p>
        </p:txBody>
      </p:sp>
      <p:sp>
        <p:nvSpPr>
          <p:cNvPr id="4" name="文本框 3"/>
          <p:cNvSpPr txBox="1"/>
          <p:nvPr/>
        </p:nvSpPr>
        <p:spPr>
          <a:xfrm>
            <a:off x="263525" y="1196340"/>
            <a:ext cx="11198860" cy="1198880"/>
          </a:xfrm>
          <a:prstGeom prst="rect">
            <a:avLst/>
          </a:prstGeom>
        </p:spPr>
        <p:txBody>
          <a:bodyPr wrap="square">
            <a:spAutoFit/>
          </a:bodyPr>
          <a:lstStyle/>
          <a:p>
            <a:pPr marL="0" indent="266700">
              <a:lnSpc>
                <a:spcPct val="150000"/>
              </a:lnSpc>
            </a:pPr>
            <a:r>
              <a:rPr lang="zh-CN" altLang="en-US" sz="1800" b="1"/>
              <a:t>GPT（Generative Pre-trained Transformer），</a:t>
            </a:r>
            <a:r>
              <a:rPr lang="zh-CN" altLang="en-US" sz="1800"/>
              <a:t>是一个基于Transformer结构的预训练模型。</a:t>
            </a:r>
          </a:p>
          <a:p>
            <a:pPr marL="0" indent="266700">
              <a:lnSpc>
                <a:spcPct val="150000"/>
              </a:lnSpc>
            </a:pPr>
            <a:r>
              <a:rPr lang="zh-CN" altLang="en-US" sz="1800" b="1"/>
              <a:t>ChatGPT（Chat Generative Pre-trained Transformer）</a:t>
            </a:r>
            <a:r>
              <a:rPr lang="zh-CN" altLang="en-US" sz="1800"/>
              <a:t>，是一个采用GPT架构的聊天机器人产品</a:t>
            </a:r>
          </a:p>
          <a:p>
            <a:pPr marL="0" indent="266700"/>
            <a:endParaRPr lang="zh-CN" altLang="en-US" sz="1800"/>
          </a:p>
        </p:txBody>
      </p:sp>
      <p:sp>
        <p:nvSpPr>
          <p:cNvPr id="3" name="文本框 2"/>
          <p:cNvSpPr txBox="1"/>
          <p:nvPr/>
        </p:nvSpPr>
        <p:spPr>
          <a:xfrm>
            <a:off x="335915" y="2622550"/>
            <a:ext cx="4313555" cy="506730"/>
          </a:xfrm>
          <a:prstGeom prst="rect">
            <a:avLst/>
          </a:prstGeom>
        </p:spPr>
        <p:txBody>
          <a:bodyPr wrap="square">
            <a:spAutoFit/>
          </a:bodyPr>
          <a:lstStyle/>
          <a:p>
            <a:pPr marL="0" indent="266700">
              <a:lnSpc>
                <a:spcPct val="150000"/>
              </a:lnSpc>
            </a:pPr>
            <a:r>
              <a:rPr lang="zh-CN" altLang="en-US" sz="1800" b="1"/>
              <a:t>ChatGPT重塑人与机器的交互方式</a:t>
            </a:r>
            <a:endParaRPr lang="zh-CN" altLang="en-US" sz="1800"/>
          </a:p>
        </p:txBody>
      </p:sp>
      <p:pic>
        <p:nvPicPr>
          <p:cNvPr id="10" name="图片 9"/>
          <p:cNvPicPr>
            <a:picLocks noChangeAspect="1"/>
          </p:cNvPicPr>
          <p:nvPr/>
        </p:nvPicPr>
        <p:blipFill>
          <a:blip r:embed="rId2"/>
          <a:stretch>
            <a:fillRect/>
          </a:stretch>
        </p:blipFill>
        <p:spPr>
          <a:xfrm>
            <a:off x="622935" y="3356610"/>
            <a:ext cx="8320405" cy="197612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42</a:t>
            </a:fld>
            <a:endParaRPr lang="zh-CN" altLang="en-US">
              <a:solidFill>
                <a:prstClr val="black"/>
              </a:solidFill>
            </a:endParaRPr>
          </a:p>
        </p:txBody>
      </p:sp>
      <p:sp>
        <p:nvSpPr>
          <p:cNvPr id="20" name="标题 4"/>
          <p:cNvSpPr txBox="1"/>
          <p:nvPr/>
        </p:nvSpPr>
        <p:spPr>
          <a:xfrm>
            <a:off x="431801" y="260350"/>
            <a:ext cx="9215967"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AI</a:t>
            </a: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造假的特点</a:t>
            </a:r>
          </a:p>
        </p:txBody>
      </p:sp>
      <p:sp>
        <p:nvSpPr>
          <p:cNvPr id="7" name="矩形 6"/>
          <p:cNvSpPr/>
          <p:nvPr/>
        </p:nvSpPr>
        <p:spPr>
          <a:xfrm>
            <a:off x="191095" y="1196642"/>
            <a:ext cx="5148580" cy="1198880"/>
          </a:xfrm>
          <a:prstGeom prst="rect">
            <a:avLst/>
          </a:prstGeom>
        </p:spPr>
        <p:txBody>
          <a:bodyPr wrap="none">
            <a:spAutoFit/>
          </a:bodyPr>
          <a:lstStyle/>
          <a:p>
            <a:pPr algn="l"/>
            <a:r>
              <a:rPr lang="zh-CN" b="1" dirty="0"/>
              <a:t>特点</a:t>
            </a:r>
          </a:p>
          <a:p>
            <a:pPr algn="l"/>
            <a:r>
              <a:rPr lang="en-US" b="1" dirty="0"/>
              <a:t>1</a:t>
            </a:r>
            <a:r>
              <a:rPr lang="zh-CN" altLang="en-US" b="1" dirty="0"/>
              <a:t>、</a:t>
            </a:r>
            <a:r>
              <a:rPr lang="zh-CN" b="1" dirty="0"/>
              <a:t>不可预知性：造假与创作，一念之差</a:t>
            </a:r>
            <a:r>
              <a:rPr lang="en-US" altLang="zh-CN" b="1" dirty="0"/>
              <a:t>               </a:t>
            </a:r>
            <a:endParaRPr lang="zh-CN" altLang="en-US" b="1" dirty="0"/>
          </a:p>
          <a:p>
            <a:pPr algn="l"/>
            <a:r>
              <a:rPr lang="en-US" altLang="zh-CN" b="1" dirty="0"/>
              <a:t>2</a:t>
            </a:r>
            <a:r>
              <a:rPr lang="zh-CN" altLang="en-US" b="1" dirty="0"/>
              <a:t>、</a:t>
            </a:r>
            <a:r>
              <a:rPr lang="zh-CN" b="1" dirty="0"/>
              <a:t>隐蔽性：</a:t>
            </a:r>
            <a:r>
              <a:rPr lang="en-US" altLang="zh-CN" b="1" dirty="0"/>
              <a:t>“</a:t>
            </a:r>
            <a:r>
              <a:rPr lang="zh-CN" altLang="en-US" b="1" dirty="0"/>
              <a:t>无法使用测谎仪</a:t>
            </a:r>
            <a:r>
              <a:rPr lang="en-US" altLang="zh-CN" b="1" dirty="0"/>
              <a:t>”</a:t>
            </a:r>
          </a:p>
          <a:p>
            <a:pPr algn="l"/>
            <a:r>
              <a:rPr lang="en-US" altLang="zh-CN" b="1" dirty="0"/>
              <a:t>3</a:t>
            </a:r>
            <a:r>
              <a:rPr lang="zh-CN" altLang="en-US" b="1" dirty="0"/>
              <a:t>、以假乱真：</a:t>
            </a:r>
            <a:r>
              <a:rPr lang="en-US" altLang="zh-CN" b="1" dirty="0"/>
              <a:t>“</a:t>
            </a:r>
            <a:r>
              <a:rPr lang="zh-CN" altLang="en-US" b="1" dirty="0"/>
              <a:t>有图有真象</a:t>
            </a:r>
            <a:r>
              <a:rPr lang="en-US" altLang="zh-CN" b="1" dirty="0"/>
              <a:t>”</a:t>
            </a:r>
          </a:p>
        </p:txBody>
      </p:sp>
      <p:pic>
        <p:nvPicPr>
          <p:cNvPr id="3" name="图片 2"/>
          <p:cNvPicPr>
            <a:picLocks noChangeAspect="1"/>
          </p:cNvPicPr>
          <p:nvPr/>
        </p:nvPicPr>
        <p:blipFill>
          <a:blip r:embed="rId2"/>
          <a:stretch>
            <a:fillRect/>
          </a:stretch>
        </p:blipFill>
        <p:spPr>
          <a:xfrm>
            <a:off x="119380" y="2721610"/>
            <a:ext cx="6155690" cy="2919095"/>
          </a:xfrm>
          <a:prstGeom prst="rect">
            <a:avLst/>
          </a:prstGeom>
        </p:spPr>
      </p:pic>
      <p:pic>
        <p:nvPicPr>
          <p:cNvPr id="12" name="Picture 4"/>
          <p:cNvPicPr>
            <a:picLocks noChangeAspect="1" noChangeArrowheads="1"/>
          </p:cNvPicPr>
          <p:nvPr/>
        </p:nvPicPr>
        <p:blipFill>
          <a:blip r:embed="rId3"/>
          <a:srcRect/>
          <a:stretch>
            <a:fillRect/>
          </a:stretch>
        </p:blipFill>
        <p:spPr bwMode="auto">
          <a:xfrm>
            <a:off x="6816089" y="4221205"/>
            <a:ext cx="4304308" cy="189547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 name="矩形 7"/>
          <p:cNvSpPr/>
          <p:nvPr/>
        </p:nvSpPr>
        <p:spPr>
          <a:xfrm>
            <a:off x="8688030" y="6166152"/>
            <a:ext cx="995680" cy="337185"/>
          </a:xfrm>
          <a:prstGeom prst="rect">
            <a:avLst/>
          </a:prstGeom>
        </p:spPr>
        <p:txBody>
          <a:bodyPr wrap="none">
            <a:spAutoFit/>
          </a:bodyPr>
          <a:lstStyle/>
          <a:p>
            <a:pPr algn="l"/>
            <a:r>
              <a:rPr lang="zh-CN" sz="1600" b="1" dirty="0">
                <a:solidFill>
                  <a:srgbClr val="FF0000"/>
                </a:solidFill>
                <a:ea typeface="微软雅黑" panose="020B0503020204020204" pitchFamily="34" charset="-122"/>
                <a:sym typeface="Arial" panose="020B0604020202020204" pitchFamily="34" charset="0"/>
              </a:rPr>
              <a:t>疫情专访</a:t>
            </a:r>
          </a:p>
        </p:txBody>
      </p:sp>
      <p:pic>
        <p:nvPicPr>
          <p:cNvPr id="9" name="图片 8">
            <a:hlinkClick r:id="rId4" action="ppaction://hlinkfile"/>
          </p:cNvPr>
          <p:cNvPicPr>
            <a:picLocks noChangeAspect="1"/>
          </p:cNvPicPr>
          <p:nvPr/>
        </p:nvPicPr>
        <p:blipFill>
          <a:blip r:embed="rId5"/>
          <a:stretch>
            <a:fillRect/>
          </a:stretch>
        </p:blipFill>
        <p:spPr>
          <a:xfrm>
            <a:off x="6743700" y="1124585"/>
            <a:ext cx="4601210" cy="2266950"/>
          </a:xfrm>
          <a:prstGeom prst="rect">
            <a:avLst/>
          </a:prstGeom>
        </p:spPr>
      </p:pic>
      <p:sp>
        <p:nvSpPr>
          <p:cNvPr id="10" name="文本框 9"/>
          <p:cNvSpPr txBox="1"/>
          <p:nvPr/>
        </p:nvSpPr>
        <p:spPr>
          <a:xfrm>
            <a:off x="6959600" y="3505200"/>
            <a:ext cx="4290695" cy="337185"/>
          </a:xfrm>
          <a:prstGeom prst="rect">
            <a:avLst/>
          </a:prstGeom>
        </p:spPr>
        <p:txBody>
          <a:bodyPr wrap="square">
            <a:spAutoFit/>
          </a:bodyPr>
          <a:lstStyle/>
          <a:p>
            <a:pPr marL="0" indent="0" algn="just"/>
            <a:r>
              <a:rPr lang="zh-CN" altLang="en-US" sz="1600" b="0" i="0">
                <a:solidFill>
                  <a:srgbClr val="FF0000"/>
                </a:solidFill>
                <a:latin typeface="PingFang SC"/>
                <a:ea typeface="PingFang SC"/>
              </a:rPr>
              <a:t>马斯克化身“西厂公公”勇闯美国民主党总部</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43</a:t>
            </a:fld>
            <a:endParaRPr lang="zh-CN" altLang="en-US">
              <a:solidFill>
                <a:prstClr val="black"/>
              </a:solidFill>
            </a:endParaRPr>
          </a:p>
        </p:txBody>
      </p:sp>
      <p:sp>
        <p:nvSpPr>
          <p:cNvPr id="3" name="标题 4"/>
          <p:cNvSpPr txBox="1"/>
          <p:nvPr/>
        </p:nvSpPr>
        <p:spPr>
          <a:xfrm>
            <a:off x="309523" y="214290"/>
            <a:ext cx="4071966"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AI</a:t>
            </a: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绘画发展历程</a:t>
            </a:r>
          </a:p>
        </p:txBody>
      </p:sp>
      <p:graphicFrame>
        <p:nvGraphicFramePr>
          <p:cNvPr id="5" name="对象 4"/>
          <p:cNvGraphicFramePr/>
          <p:nvPr/>
        </p:nvGraphicFramePr>
        <p:xfrm>
          <a:off x="1487170" y="1053465"/>
          <a:ext cx="8308975" cy="2713990"/>
        </p:xfrm>
        <a:graphic>
          <a:graphicData uri="http://schemas.openxmlformats.org/presentationml/2006/ole">
            <mc:AlternateContent xmlns:mc="http://schemas.openxmlformats.org/markup-compatibility/2006">
              <mc:Choice xmlns:v="urn:schemas-microsoft-com:vml" Requires="v">
                <p:oleObj spid="_x0000_s3076" r:id="rId3" imgW="5871210" imgH="1802130" progId="Visio.Drawing.11">
                  <p:embed/>
                </p:oleObj>
              </mc:Choice>
              <mc:Fallback>
                <p:oleObj r:id="rId3" imgW="5871210" imgH="1802130" progId="Visio.Drawing.11">
                  <p:embed/>
                  <p:pic>
                    <p:nvPicPr>
                      <p:cNvPr id="0" name="图片 5"/>
                      <p:cNvPicPr/>
                      <p:nvPr/>
                    </p:nvPicPr>
                    <p:blipFill>
                      <a:blip r:embed="rId4"/>
                      <a:stretch>
                        <a:fillRect/>
                      </a:stretch>
                    </p:blipFill>
                    <p:spPr>
                      <a:xfrm>
                        <a:off x="1487170" y="1053465"/>
                        <a:ext cx="8308975" cy="2713990"/>
                      </a:xfrm>
                      <a:prstGeom prst="rect">
                        <a:avLst/>
                      </a:prstGeom>
                    </p:spPr>
                  </p:pic>
                </p:oleObj>
              </mc:Fallback>
            </mc:AlternateContent>
          </a:graphicData>
        </a:graphic>
      </p:graphicFrame>
      <p:sp>
        <p:nvSpPr>
          <p:cNvPr id="7" name="矩形 6"/>
          <p:cNvSpPr/>
          <p:nvPr/>
        </p:nvSpPr>
        <p:spPr>
          <a:xfrm>
            <a:off x="407035" y="3646805"/>
            <a:ext cx="11569700" cy="2735580"/>
          </a:xfrm>
          <a:prstGeom prst="rect">
            <a:avLst/>
          </a:prstGeom>
        </p:spPr>
        <p:txBody>
          <a:bodyPr wrap="square">
            <a:noAutofit/>
          </a:bodyPr>
          <a:lstStyle/>
          <a:p>
            <a:pPr algn="l"/>
            <a:r>
              <a:rPr lang="zh-CN" b="1" dirty="0"/>
              <a:t>里程碑事件</a:t>
            </a:r>
          </a:p>
          <a:p>
            <a:pPr algn="l"/>
            <a:r>
              <a:rPr lang="en-US" b="1" dirty="0"/>
              <a:t>1</a:t>
            </a:r>
            <a:r>
              <a:rPr lang="zh-CN" altLang="en-US" b="1" dirty="0"/>
              <a:t>、</a:t>
            </a:r>
            <a:r>
              <a:rPr lang="en-US" altLang="zh-CN" b="1" dirty="0">
                <a:sym typeface="+mn-ea"/>
              </a:rPr>
              <a:t>20世纪70年代，</a:t>
            </a:r>
            <a:r>
              <a:rPr lang="en-US" altLang="zh-CN" b="1" dirty="0"/>
              <a:t>AARON</a:t>
            </a:r>
            <a:r>
              <a:rPr lang="zh-CN" altLang="en-US" b="1" dirty="0"/>
              <a:t>，通过机械臂进行作画，控制机械臂的是一套计算机程序算法，</a:t>
            </a:r>
            <a:r>
              <a:rPr lang="en-US" altLang="zh-CN" b="1" dirty="0"/>
              <a:t>艺术家哈罗德·科恩   </a:t>
            </a:r>
            <a:endParaRPr lang="zh-CN" altLang="en-US" b="1" dirty="0"/>
          </a:p>
          <a:p>
            <a:pPr algn="l"/>
            <a:r>
              <a:rPr lang="en-US" altLang="zh-CN" b="1" dirty="0"/>
              <a:t>2</a:t>
            </a:r>
            <a:r>
              <a:rPr lang="zh-CN" altLang="en-US" b="1" dirty="0"/>
              <a:t>、</a:t>
            </a:r>
            <a:r>
              <a:rPr b="1" dirty="0"/>
              <a:t>2012年，谷歌的吴恩达和Jeff Dean使用卷积神经网络（CNN），基于大量猫脸图片训练出了一个能够生成模糊猫脸的模型</a:t>
            </a:r>
          </a:p>
          <a:p>
            <a:pPr algn="l"/>
            <a:r>
              <a:rPr lang="en-US" altLang="zh-CN" b="1" dirty="0"/>
              <a:t>3</a:t>
            </a:r>
            <a:r>
              <a:rPr lang="zh-CN" altLang="en-US" b="1" dirty="0"/>
              <a:t>、</a:t>
            </a:r>
            <a:r>
              <a:rPr lang="en-US" altLang="zh-CN" b="1" dirty="0"/>
              <a:t>2014</a:t>
            </a:r>
            <a:r>
              <a:rPr lang="zh-CN" altLang="en-US" b="1" dirty="0"/>
              <a:t>年，</a:t>
            </a:r>
            <a:r>
              <a:rPr b="1" dirty="0"/>
              <a:t>生成式对抗网络（GAN）</a:t>
            </a:r>
            <a:r>
              <a:rPr lang="zh-CN" b="1" dirty="0"/>
              <a:t>，加拿大蒙特利尔大学伊恩·古德费罗</a:t>
            </a:r>
          </a:p>
          <a:p>
            <a:pPr algn="l"/>
            <a:r>
              <a:rPr lang="en-US" altLang="zh-CN" b="1" dirty="0"/>
              <a:t>4</a:t>
            </a:r>
            <a:r>
              <a:rPr lang="zh-CN" altLang="en-US" b="1" dirty="0"/>
              <a:t>、</a:t>
            </a:r>
            <a:r>
              <a:rPr lang="en-US" altLang="zh-CN" b="1" dirty="0"/>
              <a:t>2015</a:t>
            </a:r>
            <a:r>
              <a:rPr lang="zh-CN" altLang="en-US" b="1" dirty="0"/>
              <a:t>年，Deep Dream（深梦），谷歌</a:t>
            </a:r>
          </a:p>
          <a:p>
            <a:pPr algn="l"/>
            <a:r>
              <a:rPr lang="en-US" altLang="zh-CN" b="1" dirty="0"/>
              <a:t>5</a:t>
            </a:r>
            <a:r>
              <a:rPr lang="zh-CN" altLang="en-US" b="1" dirty="0"/>
              <a:t>、</a:t>
            </a:r>
            <a:r>
              <a:rPr lang="en-US" altLang="zh-CN" b="1" dirty="0"/>
              <a:t>2021</a:t>
            </a:r>
            <a:r>
              <a:rPr lang="zh-CN" altLang="en-US" b="1" dirty="0"/>
              <a:t>年，</a:t>
            </a:r>
            <a:r>
              <a:rPr lang="en-US" altLang="zh-CN" b="1" dirty="0"/>
              <a:t>DALL-E</a:t>
            </a:r>
            <a:r>
              <a:rPr lang="zh-CN" altLang="en-US" b="1" dirty="0"/>
              <a:t>，</a:t>
            </a:r>
            <a:r>
              <a:rPr lang="en-US" altLang="zh-CN" b="1" dirty="0"/>
              <a:t>OpenAI</a:t>
            </a:r>
          </a:p>
          <a:p>
            <a:pPr algn="l"/>
            <a:r>
              <a:rPr lang="en-US" altLang="zh-CN" sz="1600" dirty="0"/>
              <a:t>      DALL-E1：GPT-3（Transformer） + VAE（自分编码器）</a:t>
            </a:r>
          </a:p>
          <a:p>
            <a:pPr algn="l"/>
            <a:r>
              <a:rPr lang="en-US" altLang="zh-CN" sz="1600" dirty="0"/>
              <a:t>      DALL-E2：CLIP（视觉语言预训练模型） + Diffusion（扩散模型）</a:t>
            </a:r>
          </a:p>
          <a:p>
            <a:pPr algn="l"/>
            <a:r>
              <a:rPr lang="en-US" altLang="zh-CN" sz="1600" dirty="0"/>
              <a:t>      DALL-E3：CLIP + VAE + Diffusion（扩散模型）</a:t>
            </a:r>
          </a:p>
          <a:p>
            <a:pPr algn="l"/>
            <a:endParaRPr lang="en-US" altLang="zh-CN" sz="16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44</a:t>
            </a:fld>
            <a:endParaRPr lang="zh-CN" altLang="en-US">
              <a:solidFill>
                <a:prstClr val="black"/>
              </a:solidFill>
            </a:endParaRPr>
          </a:p>
        </p:txBody>
      </p:sp>
      <p:sp>
        <p:nvSpPr>
          <p:cNvPr id="3" name="标题 4"/>
          <p:cNvSpPr txBox="1"/>
          <p:nvPr/>
        </p:nvSpPr>
        <p:spPr>
          <a:xfrm>
            <a:off x="309523" y="214290"/>
            <a:ext cx="4071966" cy="6096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CLIP</a:t>
            </a:r>
            <a:r>
              <a:rPr kumimoji="0" lang="zh-CN" altLang="en-US" sz="3200" b="1" i="0" u="none" strike="noStrike" kern="0" cap="none" spc="0" normalizeH="0" baseline="0" noProof="0" dirty="0">
                <a:ln>
                  <a:noFill/>
                </a:ln>
                <a:solidFill>
                  <a:schemeClr val="tx2"/>
                </a:solidFill>
                <a:effectLst/>
                <a:uLnTx/>
                <a:uFillTx/>
                <a:latin typeface="+mj-lt"/>
                <a:ea typeface="+mj-ea"/>
                <a:cs typeface="+mj-cs"/>
                <a:sym typeface="Arial" panose="020B0604020202020204" pitchFamily="34" charset="0"/>
              </a:rPr>
              <a:t>与扩散模型</a:t>
            </a:r>
          </a:p>
        </p:txBody>
      </p:sp>
      <p:pic>
        <p:nvPicPr>
          <p:cNvPr id="5" name="图片 4"/>
          <p:cNvPicPr>
            <a:picLocks noChangeAspect="1"/>
          </p:cNvPicPr>
          <p:nvPr/>
        </p:nvPicPr>
        <p:blipFill>
          <a:blip r:embed="rId3"/>
          <a:stretch>
            <a:fillRect/>
          </a:stretch>
        </p:blipFill>
        <p:spPr>
          <a:xfrm>
            <a:off x="407670" y="1196975"/>
            <a:ext cx="5351145" cy="2406650"/>
          </a:xfrm>
          <a:prstGeom prst="rect">
            <a:avLst/>
          </a:prstGeom>
        </p:spPr>
      </p:pic>
      <p:sp>
        <p:nvSpPr>
          <p:cNvPr id="6" name="文本框 5"/>
          <p:cNvSpPr txBox="1"/>
          <p:nvPr/>
        </p:nvSpPr>
        <p:spPr>
          <a:xfrm>
            <a:off x="6096000" y="1150620"/>
            <a:ext cx="5717540" cy="2364740"/>
          </a:xfrm>
          <a:prstGeom prst="rect">
            <a:avLst/>
          </a:prstGeom>
        </p:spPr>
        <p:txBody>
          <a:bodyPr>
            <a:noAutofit/>
          </a:bodyPr>
          <a:lstStyle/>
          <a:p>
            <a:pPr>
              <a:lnSpc>
                <a:spcPct val="150000"/>
              </a:lnSpc>
            </a:pPr>
            <a:r>
              <a:rPr sz="1600" b="1">
                <a:solidFill>
                  <a:srgbClr val="191919"/>
                </a:solidFill>
              </a:rPr>
              <a:t>CLIP（视觉语言预训练模型</a:t>
            </a:r>
            <a:r>
              <a:rPr lang="zh-CN" sz="1600" b="1">
                <a:solidFill>
                  <a:srgbClr val="191919"/>
                </a:solidFill>
              </a:rPr>
              <a:t>）：</a:t>
            </a:r>
            <a:r>
              <a:rPr lang="zh-CN" altLang="en-US" sz="1600">
                <a:solidFill>
                  <a:srgbClr val="191919"/>
                </a:solidFill>
              </a:rPr>
              <a:t>文本信息通过文本编码器进行编码，图像信息通过图像编码器进行编码，二者的编码信息存入多模态的隐空间中。所谓的隐空间就是数据的一种表示和存储方式，即将现实世界的实体（如本文中的图像、文本）编码为计算机算法可运算的数据格式。文本编码器和图像编码器的参数经过模型训练获得最优值，以实现文本与图像的匹配</a:t>
            </a:r>
          </a:p>
        </p:txBody>
      </p:sp>
      <p:pic>
        <p:nvPicPr>
          <p:cNvPr id="4" name="图片 3"/>
          <p:cNvPicPr>
            <a:picLocks noChangeAspect="1"/>
          </p:cNvPicPr>
          <p:nvPr/>
        </p:nvPicPr>
        <p:blipFill>
          <a:blip r:embed="rId4"/>
          <a:stretch>
            <a:fillRect/>
          </a:stretch>
        </p:blipFill>
        <p:spPr>
          <a:xfrm>
            <a:off x="767715" y="3683635"/>
            <a:ext cx="4088765" cy="2703830"/>
          </a:xfrm>
          <a:prstGeom prst="rect">
            <a:avLst/>
          </a:prstGeom>
        </p:spPr>
      </p:pic>
      <p:sp>
        <p:nvSpPr>
          <p:cNvPr id="24" name="文本框 23"/>
          <p:cNvSpPr txBox="1"/>
          <p:nvPr/>
        </p:nvSpPr>
        <p:spPr>
          <a:xfrm>
            <a:off x="6168390" y="3933190"/>
            <a:ext cx="5736590" cy="2348865"/>
          </a:xfrm>
          <a:prstGeom prst="rect">
            <a:avLst/>
          </a:prstGeom>
        </p:spPr>
        <p:txBody>
          <a:bodyPr>
            <a:noAutofit/>
          </a:bodyPr>
          <a:lstStyle/>
          <a:p>
            <a:pPr>
              <a:lnSpc>
                <a:spcPct val="150000"/>
              </a:lnSpc>
            </a:pPr>
            <a:r>
              <a:rPr sz="1600" b="1">
                <a:solidFill>
                  <a:srgbClr val="191919"/>
                </a:solidFill>
              </a:rPr>
              <a:t>前向过程（扩散过程）：</a:t>
            </a:r>
            <a:r>
              <a:rPr sz="1600">
                <a:solidFill>
                  <a:srgbClr val="191919"/>
                </a:solidFill>
              </a:rPr>
              <a:t>原始图像</a:t>
            </a:r>
            <a:r>
              <a:rPr lang="en-US" sz="1600">
                <a:solidFill>
                  <a:srgbClr val="191919"/>
                </a:solidFill>
              </a:rPr>
              <a:t>G</a:t>
            </a:r>
            <a:r>
              <a:rPr lang="en-US" sz="1600" baseline="-25000">
                <a:solidFill>
                  <a:srgbClr val="191919"/>
                </a:solidFill>
              </a:rPr>
              <a:t>0</a:t>
            </a:r>
            <a:r>
              <a:rPr sz="1600">
                <a:solidFill>
                  <a:srgbClr val="191919"/>
                </a:solidFill>
              </a:rPr>
              <a:t>经过不断的加入高斯噪声生成模糊图像（即打马赛克），经过</a:t>
            </a:r>
            <a:r>
              <a:rPr lang="en-US" sz="1600">
                <a:solidFill>
                  <a:srgbClr val="191919"/>
                </a:solidFill>
              </a:rPr>
              <a:t>n</a:t>
            </a:r>
            <a:r>
              <a:rPr lang="zh-CN" altLang="en-US" sz="1600">
                <a:solidFill>
                  <a:srgbClr val="191919"/>
                </a:solidFill>
              </a:rPr>
              <a:t>步</a:t>
            </a:r>
            <a:r>
              <a:rPr sz="1600">
                <a:solidFill>
                  <a:srgbClr val="191919"/>
                </a:solidFill>
              </a:rPr>
              <a:t>，最终生成一副不再扩散的稳定图像</a:t>
            </a:r>
            <a:r>
              <a:rPr lang="en-US" sz="1600">
                <a:solidFill>
                  <a:srgbClr val="191919"/>
                </a:solidFill>
              </a:rPr>
              <a:t>G</a:t>
            </a:r>
            <a:r>
              <a:rPr lang="en-US" sz="1600" baseline="-25000">
                <a:solidFill>
                  <a:srgbClr val="191919"/>
                </a:solidFill>
              </a:rPr>
              <a:t>n</a:t>
            </a:r>
            <a:r>
              <a:rPr sz="1600">
                <a:solidFill>
                  <a:srgbClr val="191919"/>
                </a:solidFill>
              </a:rPr>
              <a:t>。</a:t>
            </a:r>
          </a:p>
          <a:p>
            <a:pPr>
              <a:lnSpc>
                <a:spcPct val="150000"/>
              </a:lnSpc>
            </a:pPr>
            <a:r>
              <a:rPr sz="1600" b="1">
                <a:solidFill>
                  <a:srgbClr val="191919"/>
                </a:solidFill>
              </a:rPr>
              <a:t>反向过程（去噪过程）：</a:t>
            </a:r>
            <a:r>
              <a:rPr sz="1600">
                <a:solidFill>
                  <a:srgbClr val="191919"/>
                </a:solidFill>
              </a:rPr>
              <a:t>从图像M</a:t>
            </a:r>
            <a:r>
              <a:rPr lang="en-US" sz="1600" baseline="-25000">
                <a:solidFill>
                  <a:srgbClr val="191919"/>
                </a:solidFill>
              </a:rPr>
              <a:t>n</a:t>
            </a:r>
            <a:r>
              <a:rPr sz="1600">
                <a:solidFill>
                  <a:srgbClr val="191919"/>
                </a:solidFill>
              </a:rPr>
              <a:t>=G</a:t>
            </a:r>
            <a:r>
              <a:rPr sz="1600" baseline="-25000">
                <a:solidFill>
                  <a:srgbClr val="191919"/>
                </a:solidFill>
              </a:rPr>
              <a:t>n</a:t>
            </a:r>
            <a:r>
              <a:rPr sz="1600">
                <a:solidFill>
                  <a:srgbClr val="191919"/>
                </a:solidFill>
              </a:rPr>
              <a:t>出发，通过带参数的模型U-Net一步步实现去噪过程恢复图像的原始状态，经过</a:t>
            </a:r>
            <a:r>
              <a:rPr lang="en-US" sz="1600">
                <a:solidFill>
                  <a:srgbClr val="191919"/>
                </a:solidFill>
              </a:rPr>
              <a:t>n</a:t>
            </a:r>
            <a:r>
              <a:rPr sz="1600">
                <a:solidFill>
                  <a:srgbClr val="191919"/>
                </a:solidFill>
              </a:rPr>
              <a:t>步，最终获得去噪后的图像M</a:t>
            </a:r>
            <a:r>
              <a:rPr sz="1600" baseline="-25000">
                <a:solidFill>
                  <a:srgbClr val="191919"/>
                </a:solidFill>
              </a:rPr>
              <a:t>0</a:t>
            </a:r>
            <a:r>
              <a:rPr sz="1600">
                <a:solidFill>
                  <a:srgbClr val="191919"/>
                </a:solidFill>
              </a:rPr>
              <a:t>。这个模型U-Net就是扩散模型。</a:t>
            </a:r>
          </a:p>
        </p:txBody>
      </p:sp>
      <p:sp>
        <p:nvSpPr>
          <p:cNvPr id="7" name="矩形 6"/>
          <p:cNvSpPr/>
          <p:nvPr/>
        </p:nvSpPr>
        <p:spPr bwMode="auto">
          <a:xfrm>
            <a:off x="149225" y="1071245"/>
            <a:ext cx="11755755" cy="2569210"/>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8" name="矩形 7"/>
          <p:cNvSpPr/>
          <p:nvPr/>
        </p:nvSpPr>
        <p:spPr bwMode="auto">
          <a:xfrm>
            <a:off x="149225" y="3640455"/>
            <a:ext cx="11755755" cy="2788285"/>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bwMode="auto">
          <a:xfrm>
            <a:off x="7325995" y="1071245"/>
            <a:ext cx="4755515" cy="5481320"/>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9" name="标题 4"/>
          <p:cNvSpPr txBox="1"/>
          <p:nvPr/>
        </p:nvSpPr>
        <p:spPr>
          <a:xfrm>
            <a:off x="431801" y="260350"/>
            <a:ext cx="9215967" cy="609600"/>
          </a:xfrm>
          <a:prstGeom prst="rect">
            <a:avLst/>
          </a:prstGeom>
        </p:spPr>
        <p:txBody>
          <a:bodyPr/>
          <a:lstStyle/>
          <a:p>
            <a:pPr marL="0" marR="0" indent="0" defTabSz="914400" eaLnBrk="1" latinLnBrk="0" hangingPunct="1">
              <a:lnSpc>
                <a:spcPct val="100000"/>
              </a:lnSpc>
              <a:buClrTx/>
              <a:buSzTx/>
              <a:buFontTx/>
              <a:buNone/>
              <a:defRPr/>
            </a:pPr>
            <a:r>
              <a:rPr kumimoji="0" lang="zh-CN" altLang="en-US" sz="3200" b="1" i="0" kern="0" cap="none" spc="0" normalizeH="0" baseline="0" noProof="0" dirty="0">
                <a:solidFill>
                  <a:schemeClr val="tx2"/>
                </a:solidFill>
                <a:latin typeface="+mj-lt"/>
                <a:ea typeface="+mj-ea"/>
                <a:cs typeface="+mj-cs"/>
                <a:sym typeface="Arial" panose="020B0604020202020204" pitchFamily="34" charset="0"/>
              </a:rPr>
              <a:t>多模态大语言模型</a:t>
            </a:r>
            <a:r>
              <a:rPr kumimoji="0" lang="en-US" altLang="zh-CN" sz="3200" b="1" i="0" kern="0" cap="none" spc="0" normalizeH="0" baseline="0" noProof="0" dirty="0">
                <a:solidFill>
                  <a:schemeClr val="tx2"/>
                </a:solidFill>
                <a:latin typeface="+mj-lt"/>
                <a:ea typeface="+mj-ea"/>
                <a:cs typeface="+mj-cs"/>
                <a:sym typeface="Arial" panose="020B0604020202020204" pitchFamily="34" charset="0"/>
              </a:rPr>
              <a:t>MLLM</a:t>
            </a:r>
          </a:p>
        </p:txBody>
      </p:sp>
      <p:sp>
        <p:nvSpPr>
          <p:cNvPr id="3" name="矩形 2"/>
          <p:cNvSpPr/>
          <p:nvPr/>
        </p:nvSpPr>
        <p:spPr>
          <a:xfrm>
            <a:off x="307340" y="1214120"/>
            <a:ext cx="6650355" cy="958850"/>
          </a:xfrm>
          <a:prstGeom prst="rect">
            <a:avLst/>
          </a:prstGeom>
          <a:ln w="3175">
            <a:noFill/>
          </a:ln>
        </p:spPr>
        <p:txBody>
          <a:bodyPr wrap="square">
            <a:noAutofit/>
          </a:bodyPr>
          <a:lstStyle/>
          <a:p>
            <a:r>
              <a:rPr sz="1800" b="1"/>
              <a:t>多模态大语言模型</a:t>
            </a:r>
            <a:r>
              <a:rPr lang="zh-CN" sz="1800" b="1"/>
              <a:t>（Multimodal Large Language Model，MLLM）：</a:t>
            </a:r>
            <a:r>
              <a:rPr lang="zh-CN" sz="1800"/>
              <a:t>够感知不同模态的输入，如图片、文字、声音等，并根据人类给出的指令，以自回归的方式学习上下文并生成回答。</a:t>
            </a:r>
            <a:r>
              <a:rPr lang="en-US" altLang="zh-CN" sz="1800"/>
              <a:t>MLLM</a:t>
            </a:r>
            <a:r>
              <a:rPr lang="zh-CN" sz="1800"/>
              <a:t>使用了自然语言处理、计算机视觉和语音识别等技术，并将它们整合到一个系统中，从而能够更加准确地理解人类的语言和情感。</a:t>
            </a:r>
            <a:endParaRPr sz="1800" b="1"/>
          </a:p>
        </p:txBody>
      </p:sp>
      <p:sp>
        <p:nvSpPr>
          <p:cNvPr id="10" name="文本框 9"/>
          <p:cNvSpPr txBox="1"/>
          <p:nvPr/>
        </p:nvSpPr>
        <p:spPr>
          <a:xfrm>
            <a:off x="307340" y="2924175"/>
            <a:ext cx="6650355" cy="529590"/>
          </a:xfrm>
          <a:prstGeom prst="rect">
            <a:avLst/>
          </a:prstGeom>
        </p:spPr>
        <p:txBody>
          <a:bodyPr>
            <a:noAutofit/>
          </a:bodyPr>
          <a:lstStyle/>
          <a:p>
            <a:pPr>
              <a:lnSpc>
                <a:spcPct val="150000"/>
              </a:lnSpc>
            </a:pPr>
            <a:r>
              <a:rPr lang="zh-CN" sz="1400" b="1">
                <a:solidFill>
                  <a:srgbClr val="191919"/>
                </a:solidFill>
              </a:rPr>
              <a:t>模态：任意形式的信息都可以视为一个模态，如文本、图像、语音、光波、气味等</a:t>
            </a:r>
          </a:p>
          <a:p>
            <a:pPr>
              <a:lnSpc>
                <a:spcPct val="150000"/>
              </a:lnSpc>
            </a:pPr>
            <a:endParaRPr lang="en-US" altLang="zh-CN" sz="1400" b="1">
              <a:solidFill>
                <a:srgbClr val="191919"/>
              </a:solidFill>
            </a:endParaRPr>
          </a:p>
        </p:txBody>
      </p:sp>
      <p:pic>
        <p:nvPicPr>
          <p:cNvPr id="4" name="图片 3"/>
          <p:cNvPicPr>
            <a:picLocks noChangeAspect="1"/>
          </p:cNvPicPr>
          <p:nvPr/>
        </p:nvPicPr>
        <p:blipFill>
          <a:blip r:embed="rId3"/>
          <a:stretch>
            <a:fillRect/>
          </a:stretch>
        </p:blipFill>
        <p:spPr>
          <a:xfrm>
            <a:off x="263525" y="4003675"/>
            <a:ext cx="3699510" cy="2042795"/>
          </a:xfrm>
          <a:prstGeom prst="rect">
            <a:avLst/>
          </a:prstGeom>
        </p:spPr>
      </p:pic>
      <p:pic>
        <p:nvPicPr>
          <p:cNvPr id="5" name="图片 4"/>
          <p:cNvPicPr>
            <a:picLocks noChangeAspect="1"/>
          </p:cNvPicPr>
          <p:nvPr/>
        </p:nvPicPr>
        <p:blipFill>
          <a:blip r:embed="rId4"/>
          <a:stretch>
            <a:fillRect/>
          </a:stretch>
        </p:blipFill>
        <p:spPr>
          <a:xfrm>
            <a:off x="4296410" y="3500120"/>
            <a:ext cx="3036570" cy="2886075"/>
          </a:xfrm>
          <a:prstGeom prst="rect">
            <a:avLst/>
          </a:prstGeom>
        </p:spPr>
      </p:pic>
      <p:sp>
        <p:nvSpPr>
          <p:cNvPr id="14" name="矩形 13"/>
          <p:cNvSpPr/>
          <p:nvPr/>
        </p:nvSpPr>
        <p:spPr bwMode="auto">
          <a:xfrm>
            <a:off x="149225" y="1071245"/>
            <a:ext cx="7177405" cy="5481320"/>
          </a:xfrm>
          <a:prstGeom prst="rect">
            <a:avLst/>
          </a:prstGeom>
          <a:no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7" name="矩形 6"/>
          <p:cNvSpPr/>
          <p:nvPr/>
        </p:nvSpPr>
        <p:spPr>
          <a:xfrm>
            <a:off x="7404735" y="1628775"/>
            <a:ext cx="3441065" cy="400050"/>
          </a:xfrm>
          <a:prstGeom prst="rect">
            <a:avLst/>
          </a:prstGeom>
          <a:ln w="3175">
            <a:noFill/>
          </a:ln>
        </p:spPr>
        <p:txBody>
          <a:bodyPr wrap="square">
            <a:noAutofit/>
          </a:bodyPr>
          <a:lstStyle/>
          <a:p>
            <a:r>
              <a:rPr lang="en-US" altLang="zh-CN" sz="1800" b="1"/>
              <a:t>1 </a:t>
            </a:r>
            <a:r>
              <a:rPr lang="zh-CN" sz="1800" b="1"/>
              <a:t>图文跨模态检索</a:t>
            </a:r>
            <a:endParaRPr lang="zh-CN" sz="1800"/>
          </a:p>
        </p:txBody>
      </p:sp>
      <p:sp>
        <p:nvSpPr>
          <p:cNvPr id="8" name="矩形 7"/>
          <p:cNvSpPr/>
          <p:nvPr/>
        </p:nvSpPr>
        <p:spPr>
          <a:xfrm>
            <a:off x="7392670" y="2060575"/>
            <a:ext cx="4453255" cy="400050"/>
          </a:xfrm>
          <a:prstGeom prst="rect">
            <a:avLst/>
          </a:prstGeom>
          <a:ln w="3175">
            <a:noFill/>
          </a:ln>
        </p:spPr>
        <p:txBody>
          <a:bodyPr wrap="square">
            <a:noAutofit/>
          </a:bodyPr>
          <a:lstStyle/>
          <a:p>
            <a:r>
              <a:rPr lang="en-US" altLang="zh-CN" sz="1800" b="1">
                <a:sym typeface="+mn-ea"/>
              </a:rPr>
              <a:t>2 </a:t>
            </a:r>
            <a:r>
              <a:rPr lang="zh-CN" altLang="en-US" sz="1800" b="1">
                <a:sym typeface="+mn-ea"/>
              </a:rPr>
              <a:t>视觉问答</a:t>
            </a:r>
          </a:p>
          <a:p>
            <a:r>
              <a:rPr lang="en-US" altLang="zh-CN" sz="1800" b="1">
                <a:sym typeface="+mn-ea"/>
              </a:rPr>
              <a:t>  </a:t>
            </a:r>
            <a:r>
              <a:rPr lang="zh-CN" altLang="en-US" sz="1800" b="1">
                <a:sym typeface="+mn-ea"/>
              </a:rPr>
              <a:t>Visual_Question_Answering, VQA</a:t>
            </a:r>
            <a:endParaRPr lang="zh-CN" sz="1800"/>
          </a:p>
        </p:txBody>
      </p:sp>
      <p:sp>
        <p:nvSpPr>
          <p:cNvPr id="11" name="矩形 10"/>
          <p:cNvSpPr/>
          <p:nvPr/>
        </p:nvSpPr>
        <p:spPr>
          <a:xfrm>
            <a:off x="8688070" y="1196975"/>
            <a:ext cx="1463675" cy="400050"/>
          </a:xfrm>
          <a:prstGeom prst="rect">
            <a:avLst/>
          </a:prstGeom>
          <a:ln w="3175">
            <a:noFill/>
          </a:ln>
        </p:spPr>
        <p:txBody>
          <a:bodyPr wrap="square">
            <a:noAutofit/>
          </a:bodyPr>
          <a:lstStyle/>
          <a:p>
            <a:r>
              <a:rPr lang="zh-CN" sz="1800" b="1"/>
              <a:t>多模态任务</a:t>
            </a:r>
          </a:p>
        </p:txBody>
      </p:sp>
      <p:sp>
        <p:nvSpPr>
          <p:cNvPr id="12" name="矩形 11"/>
          <p:cNvSpPr/>
          <p:nvPr/>
        </p:nvSpPr>
        <p:spPr>
          <a:xfrm>
            <a:off x="7404735" y="2766695"/>
            <a:ext cx="4453255" cy="400050"/>
          </a:xfrm>
          <a:prstGeom prst="rect">
            <a:avLst/>
          </a:prstGeom>
          <a:ln w="3175">
            <a:noFill/>
          </a:ln>
        </p:spPr>
        <p:txBody>
          <a:bodyPr wrap="square">
            <a:noAutofit/>
          </a:bodyPr>
          <a:lstStyle/>
          <a:p>
            <a:r>
              <a:rPr lang="en-US" altLang="zh-CN" sz="1800" b="1">
                <a:sym typeface="+mn-ea"/>
              </a:rPr>
              <a:t>3 </a:t>
            </a:r>
            <a:r>
              <a:rPr lang="zh-CN" altLang="en-US" sz="1800" b="1">
                <a:sym typeface="+mn-ea"/>
              </a:rPr>
              <a:t>文生图（</a:t>
            </a:r>
            <a:r>
              <a:rPr lang="en-US" altLang="zh-CN" sz="1800" b="1">
                <a:sym typeface="+mn-ea"/>
              </a:rPr>
              <a:t>AI </a:t>
            </a:r>
            <a:r>
              <a:rPr lang="zh-CN" altLang="en-US" sz="1800" b="1">
                <a:sym typeface="+mn-ea"/>
              </a:rPr>
              <a:t>绘画）</a:t>
            </a:r>
            <a:endParaRPr lang="zh-CN" sz="1800"/>
          </a:p>
        </p:txBody>
      </p:sp>
      <p:sp>
        <p:nvSpPr>
          <p:cNvPr id="13" name="矩形 12"/>
          <p:cNvSpPr/>
          <p:nvPr/>
        </p:nvSpPr>
        <p:spPr>
          <a:xfrm>
            <a:off x="7440295" y="3285490"/>
            <a:ext cx="4453255" cy="400050"/>
          </a:xfrm>
          <a:prstGeom prst="rect">
            <a:avLst/>
          </a:prstGeom>
          <a:ln w="3175">
            <a:noFill/>
          </a:ln>
        </p:spPr>
        <p:txBody>
          <a:bodyPr wrap="square">
            <a:noAutofit/>
          </a:bodyPr>
          <a:lstStyle/>
          <a:p>
            <a:r>
              <a:rPr lang="en-US" altLang="zh-CN" sz="1800" b="1">
                <a:sym typeface="+mn-ea"/>
              </a:rPr>
              <a:t>4 </a:t>
            </a:r>
            <a:r>
              <a:rPr lang="zh-CN" altLang="en-US" sz="1800" b="1">
                <a:sym typeface="+mn-ea"/>
              </a:rPr>
              <a:t>图像描述及指称表达</a:t>
            </a:r>
            <a:endParaRPr lang="zh-CN" sz="1800"/>
          </a:p>
        </p:txBody>
      </p:sp>
      <p:pic>
        <p:nvPicPr>
          <p:cNvPr id="15" name="图片 14"/>
          <p:cNvPicPr>
            <a:picLocks noChangeAspect="1"/>
          </p:cNvPicPr>
          <p:nvPr/>
        </p:nvPicPr>
        <p:blipFill>
          <a:blip r:embed="rId5"/>
          <a:stretch>
            <a:fillRect/>
          </a:stretch>
        </p:blipFill>
        <p:spPr>
          <a:xfrm>
            <a:off x="7404735" y="4019550"/>
            <a:ext cx="4600575" cy="2181225"/>
          </a:xfrm>
          <a:prstGeom prst="rect">
            <a:avLst/>
          </a:prstGeom>
          <a:ln w="9525">
            <a:solidFill>
              <a:schemeClr val="tx1"/>
            </a:solidFill>
          </a:ln>
        </p:spPr>
      </p:pic>
      <p:pic>
        <p:nvPicPr>
          <p:cNvPr id="2" name="图片 1"/>
          <p:cNvPicPr>
            <a:picLocks noChangeAspect="1"/>
          </p:cNvPicPr>
          <p:nvPr/>
        </p:nvPicPr>
        <p:blipFill>
          <a:blip r:embed="rId6"/>
          <a:stretch>
            <a:fillRect/>
          </a:stretch>
        </p:blipFill>
        <p:spPr>
          <a:xfrm>
            <a:off x="10632440" y="1196340"/>
            <a:ext cx="1132840" cy="1132840"/>
          </a:xfrm>
          <a:prstGeom prst="rect">
            <a:avLst/>
          </a:prstGeom>
        </p:spPr>
      </p:pic>
      <p:pic>
        <p:nvPicPr>
          <p:cNvPr id="16" name="图片 15"/>
          <p:cNvPicPr>
            <a:picLocks noChangeAspect="1"/>
          </p:cNvPicPr>
          <p:nvPr/>
        </p:nvPicPr>
        <p:blipFill>
          <a:blip r:embed="rId7"/>
          <a:stretch>
            <a:fillRect/>
          </a:stretch>
        </p:blipFill>
        <p:spPr>
          <a:xfrm>
            <a:off x="10632440" y="2708910"/>
            <a:ext cx="1187450" cy="1202055"/>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46</a:t>
            </a:fld>
            <a:endParaRPr lang="zh-CN" altLang="en-US">
              <a:solidFill>
                <a:prstClr val="black"/>
              </a:solidFill>
            </a:endParaRPr>
          </a:p>
        </p:txBody>
      </p:sp>
      <p:sp>
        <p:nvSpPr>
          <p:cNvPr id="4" name="标题 1"/>
          <p:cNvSpPr txBox="1"/>
          <p:nvPr/>
        </p:nvSpPr>
        <p:spPr>
          <a:xfrm>
            <a:off x="431801" y="260350"/>
            <a:ext cx="9215967" cy="609600"/>
          </a:xfrm>
          <a:prstGeom prst="rect">
            <a:avLst/>
          </a:prstGeom>
        </p:spPr>
        <p:txBody>
          <a:bodyPr/>
          <a:lstStyle/>
          <a:p>
            <a:pPr lvl="0">
              <a:defRPr/>
            </a:pPr>
            <a:r>
              <a:rPr lang="zh-CN" sz="2800" b="1" kern="0" dirty="0">
                <a:solidFill>
                  <a:schemeClr val="tx2"/>
                </a:solidFill>
                <a:latin typeface="+mj-lt"/>
                <a:ea typeface="+mj-ea"/>
                <a:cs typeface="+mj-cs"/>
                <a:sym typeface="+mn-ea"/>
              </a:rPr>
              <a:t>定制</a:t>
            </a:r>
            <a:r>
              <a:rPr lang="zh-CN" sz="2800" b="1" kern="0" dirty="0">
                <a:solidFill>
                  <a:schemeClr val="tx2"/>
                </a:solidFill>
                <a:latin typeface="+mj-lt"/>
                <a:ea typeface="+mj-ea"/>
                <a:cs typeface="+mj-cs"/>
              </a:rPr>
              <a:t>私人助手</a:t>
            </a:r>
            <a:endParaRPr kumimoji="0" lang="zh-CN" sz="2800" b="1" i="0" u="none" strike="noStrike" kern="0" cap="none" spc="0" normalizeH="0" baseline="0" noProof="0" dirty="0">
              <a:ln>
                <a:noFill/>
              </a:ln>
              <a:solidFill>
                <a:schemeClr val="tx2"/>
              </a:solidFill>
              <a:effectLst/>
              <a:uLnTx/>
              <a:uFillTx/>
              <a:latin typeface="+mj-lt"/>
              <a:ea typeface="+mj-ea"/>
              <a:cs typeface="+mj-cs"/>
            </a:endParaRPr>
          </a:p>
        </p:txBody>
      </p:sp>
      <p:sp>
        <p:nvSpPr>
          <p:cNvPr id="3" name="文本框 2"/>
          <p:cNvSpPr txBox="1"/>
          <p:nvPr/>
        </p:nvSpPr>
        <p:spPr>
          <a:xfrm>
            <a:off x="191135" y="1052830"/>
            <a:ext cx="10599420" cy="4092575"/>
          </a:xfrm>
          <a:prstGeom prst="rect">
            <a:avLst/>
          </a:prstGeom>
        </p:spPr>
        <p:txBody>
          <a:bodyPr wrap="square">
            <a:spAutoFit/>
          </a:bodyPr>
          <a:lstStyle/>
          <a:p>
            <a:pPr marL="0" indent="266700"/>
            <a:r>
              <a:rPr lang="zh-CN" altLang="en-US" sz="2000" b="1"/>
              <a:t>私密性：</a:t>
            </a:r>
            <a:r>
              <a:rPr lang="zh-CN" altLang="en-US" sz="2000"/>
              <a:t>放心提供一些私密的数据，协助记忆，比如工作日程安排、与某人的会面感受、会议记录、旅游照片、与</a:t>
            </a:r>
            <a:r>
              <a:rPr lang="en-US" altLang="zh-CN" sz="2000"/>
              <a:t>AI</a:t>
            </a:r>
            <a:r>
              <a:rPr lang="zh-CN" altLang="en-US" sz="2000"/>
              <a:t>日常的聊天记录。</a:t>
            </a:r>
          </a:p>
          <a:p>
            <a:pPr marL="0" indent="266700"/>
            <a:endParaRPr lang="zh-CN" altLang="en-US" sz="2000"/>
          </a:p>
          <a:p>
            <a:pPr marL="0" indent="266700"/>
            <a:r>
              <a:rPr lang="zh-CN" altLang="en-US" sz="2000" b="1"/>
              <a:t>专业性</a:t>
            </a:r>
            <a:r>
              <a:rPr lang="zh-CN" altLang="en-US" sz="2000"/>
              <a:t>：放心提供专业的语料投喂给自己的私人</a:t>
            </a:r>
            <a:r>
              <a:rPr lang="en-US" altLang="zh-CN" sz="2000"/>
              <a:t>AI</a:t>
            </a:r>
            <a:r>
              <a:rPr lang="zh-CN" altLang="en-US" sz="2000"/>
              <a:t>助手，经过训练的</a:t>
            </a:r>
            <a:r>
              <a:rPr lang="en-US" altLang="zh-CN" sz="2000"/>
              <a:t>AI</a:t>
            </a:r>
            <a:r>
              <a:rPr lang="zh-CN" altLang="en-US" sz="2000"/>
              <a:t>助手可以解答您专业的、个性化的问题。</a:t>
            </a:r>
          </a:p>
          <a:p>
            <a:pPr marL="0" indent="266700"/>
            <a:r>
              <a:rPr lang="zh-CN" altLang="en-US" sz="2000"/>
              <a:t>专业数据：知识产权保护、涉密、专业壁垒不能分享。</a:t>
            </a:r>
          </a:p>
          <a:p>
            <a:pPr marL="0" indent="266700"/>
            <a:endParaRPr lang="zh-CN" altLang="en-US" sz="2000"/>
          </a:p>
          <a:p>
            <a:pPr marL="0" indent="266700"/>
            <a:r>
              <a:rPr lang="zh-CN" altLang="en-US" sz="2000" b="1"/>
              <a:t>永久性：</a:t>
            </a:r>
            <a:r>
              <a:rPr lang="zh-CN" altLang="en-US" sz="2000"/>
              <a:t>聊天对话记录永久保存，并作为强化训练的数据，并在任意时刻“唤醒记忆”。</a:t>
            </a:r>
          </a:p>
          <a:p>
            <a:pPr marL="0" indent="266700"/>
            <a:endParaRPr lang="zh-CN" altLang="en-US" sz="2000"/>
          </a:p>
          <a:p>
            <a:pPr marL="0" indent="266700"/>
            <a:r>
              <a:rPr lang="zh-CN" altLang="en-US" sz="2000" b="1"/>
              <a:t>情感陪伴：</a:t>
            </a:r>
            <a:r>
              <a:rPr lang="zh-CN" altLang="en-US" sz="2000"/>
              <a:t>私人</a:t>
            </a:r>
            <a:r>
              <a:rPr lang="en-US" altLang="zh-CN" sz="2000"/>
              <a:t>AI</a:t>
            </a:r>
            <a:r>
              <a:rPr lang="zh-CN" altLang="en-US" sz="2000"/>
              <a:t>助手在跟您长期的陪伴聊天中，不断记忆、训练并进化自己，了解您的爱好、习惯、感兴趣的话题、价值观等，等您老的时候，它将作为情感陪伴发挥自己的作用，陪您唠嗑。到了那时，具身机器人已经普及，您可以给它选择一个您喜欢的造型，而现在训练的“大脑”只需安装到这个躯壳之中。与猫狗这些宠物相比，它还不会死亡。</a:t>
            </a:r>
          </a:p>
        </p:txBody>
      </p:sp>
      <p:sp>
        <p:nvSpPr>
          <p:cNvPr id="6" name="文本框 5"/>
          <p:cNvSpPr txBox="1"/>
          <p:nvPr/>
        </p:nvSpPr>
        <p:spPr>
          <a:xfrm>
            <a:off x="431800" y="5300980"/>
            <a:ext cx="7706360" cy="460375"/>
          </a:xfrm>
          <a:prstGeom prst="rect">
            <a:avLst/>
          </a:prstGeom>
        </p:spPr>
        <p:txBody>
          <a:bodyPr wrap="square">
            <a:spAutoFit/>
          </a:bodyPr>
          <a:lstStyle/>
          <a:p>
            <a:r>
              <a:rPr lang="en-US" altLang="zh-CN" sz="2400"/>
              <a:t>huggingFace</a:t>
            </a:r>
            <a:r>
              <a:rPr lang="zh-CN" altLang="en-US" sz="2400"/>
              <a:t>国内镜像网站</a:t>
            </a:r>
            <a:r>
              <a:rPr lang="en-US" altLang="zh-CN" sz="2400"/>
              <a:t>    </a:t>
            </a:r>
            <a:r>
              <a:rPr lang="en-US" altLang="zh-CN" sz="2400">
                <a:hlinkClick r:id="rId2"/>
              </a:rPr>
              <a:t>https://hf-mirror.com/</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stretch>
            <a:fillRect/>
          </a:stretch>
        </p:blipFill>
        <p:spPr>
          <a:xfrm>
            <a:off x="1991360" y="1457325"/>
            <a:ext cx="7677150" cy="3943350"/>
          </a:xfrm>
          <a:prstGeom prst="rect">
            <a:avLst/>
          </a:prstGeom>
        </p:spPr>
      </p:pic>
      <p:sp>
        <p:nvSpPr>
          <p:cNvPr id="3" name="灯片编号占位符 2"/>
          <p:cNvSpPr>
            <a:spLocks noGrp="1"/>
          </p:cNvSpPr>
          <p:nvPr>
            <p:ph type="sldNum" sz="quarter" idx="12"/>
          </p:nvPr>
        </p:nvSpPr>
        <p:spPr>
          <a:xfrm>
            <a:off x="4595284" y="6477000"/>
            <a:ext cx="2844800" cy="304800"/>
          </a:xfrm>
        </p:spPr>
        <p:txBody>
          <a:bodyPr/>
          <a:lstStyle/>
          <a:p>
            <a:fld id="{0C913308-F349-4B6D-A68A-DD1791B4A57B}" type="slidenum">
              <a:rPr lang="zh-CN" altLang="en-US" smtClean="0">
                <a:sym typeface="Arial" panose="020B0604020202020204" pitchFamily="34" charset="0"/>
              </a:rPr>
              <a:t>47</a:t>
            </a:fld>
            <a:endParaRPr lang="zh-CN" altLang="en-US">
              <a:sym typeface="Arial" panose="020B0604020202020204" pitchFamily="34" charset="0"/>
            </a:endParaRPr>
          </a:p>
        </p:txBody>
      </p:sp>
      <p:sp>
        <p:nvSpPr>
          <p:cNvPr id="10" name="文本框 5"/>
          <p:cNvSpPr txBox="1"/>
          <p:nvPr/>
        </p:nvSpPr>
        <p:spPr bwMode="auto">
          <a:xfrm>
            <a:off x="3381356" y="4357694"/>
            <a:ext cx="5167563" cy="2034596"/>
          </a:xfrm>
          <a:prstGeom prst="rect">
            <a:avLst/>
          </a:prstGeom>
          <a:noFill/>
          <a:ln w="9525" cap="flat" cmpd="sng" algn="ctr">
            <a:noFill/>
            <a:prstDash val="solid"/>
          </a:ln>
          <a:effectLst>
            <a:outerShdw blurRad="40000" dist="20000" dir="5400000" rotWithShape="0">
              <a:srgbClr val="000000">
                <a:alpha val="38000"/>
              </a:srgbClr>
            </a:outerShdw>
          </a:effectLst>
        </p:spPr>
        <p:txBody>
          <a:bodyPr vert="horz" wrap="none" lIns="18000" rIns="18000" rtlCol="0" anchor="ctr">
            <a:spAutoFit/>
          </a:bodyPr>
          <a:lstStyle/>
          <a:p>
            <a:pPr marL="0" marR="0" indent="0" algn="ctr" defTabSz="914400" eaLnBrk="0" fontAlgn="base" latinLnBrk="0" hangingPunct="0">
              <a:lnSpc>
                <a:spcPct val="150000"/>
              </a:lnSpc>
              <a:spcBef>
                <a:spcPts val="0"/>
              </a:spcBef>
              <a:buClrTx/>
              <a:buSzTx/>
              <a:buFontTx/>
              <a:buNone/>
            </a:pPr>
            <a:r>
              <a:rPr kumimoji="0" lang="en-US" altLang="zh-CN" sz="9600" b="1" i="0" u="none" strike="noStrike" kern="0" cap="none" spc="0" normalizeH="0" baseline="0" noProof="0" dirty="0">
                <a:ln>
                  <a:noFill/>
                </a:ln>
                <a:solidFill>
                  <a:srgbClr val="FFC000"/>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THANKS</a:t>
            </a:r>
            <a:endParaRPr kumimoji="0" lang="zh-CN" altLang="en-US" sz="9600" b="1" i="0" u="none" strike="noStrike" kern="0" cap="none" spc="0" normalizeH="0" baseline="0" noProof="0" dirty="0">
              <a:ln>
                <a:noFill/>
              </a:ln>
              <a:solidFill>
                <a:srgbClr val="FFC000"/>
              </a:solidFill>
              <a:effectLst/>
              <a:uLnTx/>
              <a:uFillTx/>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431801" y="260350"/>
            <a:ext cx="9215967" cy="609600"/>
          </a:xfrm>
          <a:prstGeom prst="rect">
            <a:avLst/>
          </a:prstGeom>
          <a:noFill/>
          <a:ln>
            <a:noFill/>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r>
              <a:rPr lang="zh-CN" altLang="en-US" dirty="0"/>
              <a:t>感知机模型</a:t>
            </a:r>
          </a:p>
        </p:txBody>
      </p:sp>
      <p:sp>
        <p:nvSpPr>
          <p:cNvPr id="4" name="灯片编号占位符 2"/>
          <p:cNvSpPr>
            <a:spLocks noGrp="1"/>
          </p:cNvSpPr>
          <p:nvPr/>
        </p:nvSpPr>
        <p:spPr>
          <a:xfrm>
            <a:off x="4722284" y="6604000"/>
            <a:ext cx="2844800" cy="304800"/>
          </a:xfrm>
          <a:prstGeom prst="rect">
            <a:avLst/>
          </a:prstGeom>
          <a:noFill/>
          <a:ln>
            <a:noFill/>
          </a:ln>
          <a:effectLst/>
        </p:spPr>
        <p:txBody>
          <a:bodyPr vert="horz" wrap="square" lIns="91440" tIns="45720" rIns="91440" bIns="45720" numCol="1" anchor="t" anchorCtr="0" compatLnSpc="1"/>
          <a:lstStyle>
            <a:defPPr>
              <a:defRPr lang="zh-CN"/>
            </a:defPPr>
            <a:lvl1pPr marL="0" algn="ctr" defTabSz="914400" rtl="0" eaLnBrk="1" latinLnBrk="0" hangingPunct="1">
              <a:defRPr sz="1000" kern="1200">
                <a:solidFill>
                  <a:schemeClr val="tx1"/>
                </a:solidFill>
                <a:effectLst>
                  <a:outerShdw blurRad="38100" dist="38100" dir="2700000" algn="tl">
                    <a:srgbClr val="C0C0C0"/>
                  </a:outerShdw>
                </a:effectLst>
                <a:latin typeface="+mn-lt"/>
                <a:ea typeface="굴림" pitchFamily="50" charset="-127"/>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t>5</a:t>
            </a:fld>
            <a:endParaRPr lang="zh-CN" altLang="en-US">
              <a:solidFill>
                <a:prstClr val="black"/>
              </a:solidFill>
            </a:endParaRPr>
          </a:p>
        </p:txBody>
      </p:sp>
      <p:pic>
        <p:nvPicPr>
          <p:cNvPr id="95234" name="Picture 2"/>
          <p:cNvPicPr>
            <a:picLocks noChangeAspect="1" noChangeArrowheads="1"/>
          </p:cNvPicPr>
          <p:nvPr/>
        </p:nvPicPr>
        <p:blipFill>
          <a:blip r:embed="rId2"/>
          <a:srcRect/>
          <a:stretch>
            <a:fillRect/>
          </a:stretch>
        </p:blipFill>
        <p:spPr bwMode="auto">
          <a:xfrm>
            <a:off x="95208" y="1142984"/>
            <a:ext cx="4643470" cy="2972056"/>
          </a:xfrm>
          <a:prstGeom prst="rect">
            <a:avLst/>
          </a:prstGeom>
          <a:noFill/>
          <a:ln w="9525">
            <a:noFill/>
            <a:miter lim="800000"/>
            <a:headEnd/>
            <a:tailEnd/>
          </a:ln>
          <a:effectLst/>
        </p:spPr>
      </p:pic>
      <p:pic>
        <p:nvPicPr>
          <p:cNvPr id="5" name="内容占位符 4" descr="0_tFer5UkHa0rOFLjk"/>
          <p:cNvPicPr>
            <a:picLocks noChangeAspect="1"/>
          </p:cNvPicPr>
          <p:nvPr/>
        </p:nvPicPr>
        <p:blipFill>
          <a:blip r:embed="rId3"/>
          <a:stretch>
            <a:fillRect/>
          </a:stretch>
        </p:blipFill>
        <p:spPr>
          <a:xfrm>
            <a:off x="4952992" y="1214422"/>
            <a:ext cx="6096000" cy="3762375"/>
          </a:xfrm>
          <a:prstGeom prst="rect">
            <a:avLst/>
          </a:prstGeom>
        </p:spPr>
      </p:pic>
      <p:pic>
        <p:nvPicPr>
          <p:cNvPr id="95237" name="Picture 5"/>
          <p:cNvPicPr>
            <a:picLocks noChangeAspect="1" noChangeArrowheads="1"/>
          </p:cNvPicPr>
          <p:nvPr/>
        </p:nvPicPr>
        <p:blipFill>
          <a:blip r:embed="rId4"/>
          <a:srcRect/>
          <a:stretch>
            <a:fillRect/>
          </a:stretch>
        </p:blipFill>
        <p:spPr bwMode="auto">
          <a:xfrm>
            <a:off x="309522" y="4000504"/>
            <a:ext cx="4219581" cy="956279"/>
          </a:xfrm>
          <a:prstGeom prst="rect">
            <a:avLst/>
          </a:prstGeom>
          <a:noFill/>
          <a:ln w="9525">
            <a:noFill/>
            <a:miter lim="800000"/>
            <a:headEnd/>
            <a:tailEnd/>
          </a:ln>
          <a:effectLst/>
        </p:spPr>
      </p:pic>
      <p:pic>
        <p:nvPicPr>
          <p:cNvPr id="3075" name="Picture 3"/>
          <p:cNvPicPr>
            <a:picLocks noChangeAspect="1" noChangeArrowheads="1"/>
          </p:cNvPicPr>
          <p:nvPr/>
        </p:nvPicPr>
        <p:blipFill>
          <a:blip r:embed="rId5"/>
          <a:srcRect/>
          <a:stretch>
            <a:fillRect/>
          </a:stretch>
        </p:blipFill>
        <p:spPr bwMode="auto">
          <a:xfrm>
            <a:off x="166645" y="5357826"/>
            <a:ext cx="9113985" cy="857256"/>
          </a:xfrm>
          <a:prstGeom prst="rect">
            <a:avLst/>
          </a:prstGeom>
          <a:noFill/>
          <a:ln w="9525">
            <a:noFill/>
            <a:miter lim="800000"/>
            <a:headEnd/>
            <a:tailEnd/>
          </a:ln>
          <a:effectLst/>
        </p:spPr>
      </p:pic>
      <p:sp>
        <p:nvSpPr>
          <p:cNvPr id="9" name="矩形 8"/>
          <p:cNvSpPr/>
          <p:nvPr/>
        </p:nvSpPr>
        <p:spPr>
          <a:xfrm>
            <a:off x="551187" y="6093477"/>
            <a:ext cx="4907280" cy="368300"/>
          </a:xfrm>
          <a:prstGeom prst="rect">
            <a:avLst/>
          </a:prstGeom>
        </p:spPr>
        <p:txBody>
          <a:bodyPr wrap="none">
            <a:spAutoFit/>
          </a:bodyPr>
          <a:lstStyle/>
          <a:p>
            <a:r>
              <a:rPr lang="zh-CN" altLang="en-US" b="1" dirty="0">
                <a:solidFill>
                  <a:srgbClr val="FF0000"/>
                </a:solidFill>
              </a:rPr>
              <a:t>要求：根据图写出输出</a:t>
            </a:r>
            <a:r>
              <a:rPr lang="en-US" altLang="zh-CN" b="1" dirty="0">
                <a:solidFill>
                  <a:srgbClr val="FF0000"/>
                </a:solidFill>
              </a:rPr>
              <a:t>Y</a:t>
            </a:r>
            <a:r>
              <a:rPr lang="zh-CN" altLang="en-US" b="1" dirty="0">
                <a:solidFill>
                  <a:srgbClr val="FF0000"/>
                </a:solidFill>
              </a:rPr>
              <a:t>的公式（形式化表示）</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6</a:t>
            </a:fld>
            <a:endParaRPr lang="zh-CN" altLang="en-US">
              <a:solidFill>
                <a:prstClr val="black"/>
              </a:solidFill>
            </a:endParaRPr>
          </a:p>
        </p:txBody>
      </p:sp>
      <p:sp>
        <p:nvSpPr>
          <p:cNvPr id="57370" name="AutoShape 26" descr="https://cdn.nlark.com/yuque/0/2024/png/21918086/1724120297629-99aedc0b-5d67-48e8-8446-f97e339dfd02.png?x-oss-process=image%2Fformat%2Cwebp"/>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lstStyle/>
          <a:p>
            <a:pP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 name="标题 1"/>
          <p:cNvSpPr>
            <a:spLocks noGrp="1"/>
          </p:cNvSpPr>
          <p:nvPr/>
        </p:nvSpPr>
        <p:spPr>
          <a:xfrm>
            <a:off x="431801" y="260350"/>
            <a:ext cx="9215967" cy="609600"/>
          </a:xfrm>
          <a:prstGeom prst="rect">
            <a:avLst/>
          </a:prstGeom>
          <a:noFill/>
          <a:ln>
            <a:noFill/>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r>
              <a:rPr lang="zh-CN" altLang="en-US" dirty="0">
                <a:sym typeface="Arial" panose="020B0604020202020204" pitchFamily="34" charset="0"/>
              </a:rPr>
              <a:t>感知机案例</a:t>
            </a:r>
            <a:r>
              <a:rPr lang="en-US" altLang="zh-CN" dirty="0">
                <a:sym typeface="Arial" panose="020B0604020202020204" pitchFamily="34" charset="0"/>
              </a:rPr>
              <a:t>-</a:t>
            </a:r>
            <a:r>
              <a:rPr lang="zh-CN" altLang="en-US" dirty="0">
                <a:sym typeface="Arial" panose="020B0604020202020204" pitchFamily="34" charset="0"/>
              </a:rPr>
              <a:t>分类</a:t>
            </a:r>
          </a:p>
        </p:txBody>
      </p:sp>
      <p:pic>
        <p:nvPicPr>
          <p:cNvPr id="70658" name="Picture 2"/>
          <p:cNvPicPr>
            <a:picLocks noChangeAspect="1" noChangeArrowheads="1"/>
          </p:cNvPicPr>
          <p:nvPr/>
        </p:nvPicPr>
        <p:blipFill>
          <a:blip r:embed="rId3"/>
          <a:srcRect/>
          <a:stretch>
            <a:fillRect/>
          </a:stretch>
        </p:blipFill>
        <p:spPr bwMode="auto">
          <a:xfrm>
            <a:off x="238084" y="1071546"/>
            <a:ext cx="7343775" cy="3724275"/>
          </a:xfrm>
          <a:prstGeom prst="rect">
            <a:avLst/>
          </a:prstGeom>
          <a:noFill/>
          <a:ln w="9525">
            <a:noFill/>
            <a:miter lim="800000"/>
            <a:headEnd/>
            <a:tailEnd/>
          </a:ln>
          <a:effectLst/>
        </p:spPr>
      </p:pic>
      <p:sp>
        <p:nvSpPr>
          <p:cNvPr id="17" name="矩形 16"/>
          <p:cNvSpPr/>
          <p:nvPr/>
        </p:nvSpPr>
        <p:spPr>
          <a:xfrm>
            <a:off x="7667636" y="1357298"/>
            <a:ext cx="1433406" cy="338554"/>
          </a:xfrm>
          <a:prstGeom prst="rect">
            <a:avLst/>
          </a:prstGeom>
        </p:spPr>
        <p:txBody>
          <a:bodyPr wrap="none">
            <a:spAutoFit/>
          </a:bodyPr>
          <a:lstStyle/>
          <a:p>
            <a:r>
              <a:rPr lang="en-US" altLang="zh-CN" sz="1600" dirty="0"/>
              <a:t>1 </a:t>
            </a:r>
            <a:r>
              <a:rPr lang="zh-CN" altLang="en-US" sz="1600" dirty="0"/>
              <a:t>输入变量</a:t>
            </a:r>
            <a:r>
              <a:rPr lang="en-US" sz="1600" dirty="0"/>
              <a:t>X=</a:t>
            </a:r>
            <a:endParaRPr lang="zh-CN" altLang="en-US" sz="1600" dirty="0"/>
          </a:p>
        </p:txBody>
      </p:sp>
      <p:pic>
        <p:nvPicPr>
          <p:cNvPr id="18" name="图片 17"/>
          <p:cNvPicPr/>
          <p:nvPr/>
        </p:nvPicPr>
        <p:blipFill>
          <a:blip r:embed="rId4"/>
          <a:stretch>
            <a:fillRect/>
          </a:stretch>
        </p:blipFill>
        <p:spPr>
          <a:xfrm>
            <a:off x="9096396" y="1357298"/>
            <a:ext cx="857256" cy="285752"/>
          </a:xfrm>
          <a:prstGeom prst="rect">
            <a:avLst/>
          </a:prstGeom>
        </p:spPr>
      </p:pic>
      <p:sp>
        <p:nvSpPr>
          <p:cNvPr id="20" name="矩形 19"/>
          <p:cNvSpPr/>
          <p:nvPr/>
        </p:nvSpPr>
        <p:spPr>
          <a:xfrm>
            <a:off x="9953652" y="1375934"/>
            <a:ext cx="2061783" cy="338554"/>
          </a:xfrm>
          <a:prstGeom prst="rect">
            <a:avLst/>
          </a:prstGeom>
        </p:spPr>
        <p:txBody>
          <a:bodyPr wrap="none">
            <a:spAutoFit/>
          </a:bodyPr>
          <a:lstStyle/>
          <a:p>
            <a:r>
              <a:rPr lang="en-US" sz="1600" dirty="0"/>
              <a:t>=[</a:t>
            </a:r>
            <a:r>
              <a:rPr lang="zh-CN" altLang="en-US" sz="1600" dirty="0"/>
              <a:t>年龄，薪资，债务</a:t>
            </a:r>
            <a:r>
              <a:rPr lang="en-US" sz="1600" dirty="0"/>
              <a:t>]</a:t>
            </a:r>
            <a:endParaRPr lang="zh-CN" altLang="en-US" sz="1600" dirty="0"/>
          </a:p>
        </p:txBody>
      </p:sp>
      <p:sp>
        <p:nvSpPr>
          <p:cNvPr id="21" name="矩形 20"/>
          <p:cNvSpPr/>
          <p:nvPr/>
        </p:nvSpPr>
        <p:spPr>
          <a:xfrm>
            <a:off x="7667636" y="1785926"/>
            <a:ext cx="1080745" cy="338554"/>
          </a:xfrm>
          <a:prstGeom prst="rect">
            <a:avLst/>
          </a:prstGeom>
        </p:spPr>
        <p:txBody>
          <a:bodyPr wrap="none">
            <a:spAutoFit/>
          </a:bodyPr>
          <a:lstStyle/>
          <a:p>
            <a:r>
              <a:rPr lang="en-US" altLang="zh-CN" sz="1600" dirty="0"/>
              <a:t>2 </a:t>
            </a:r>
            <a:r>
              <a:rPr lang="zh-CN" altLang="en-US" sz="1600" dirty="0"/>
              <a:t>权重</a:t>
            </a:r>
            <a:r>
              <a:rPr lang="en-US" sz="1600" dirty="0"/>
              <a:t>W=</a:t>
            </a:r>
            <a:endParaRPr lang="zh-CN" altLang="en-US" sz="1600" dirty="0"/>
          </a:p>
        </p:txBody>
      </p:sp>
      <p:pic>
        <p:nvPicPr>
          <p:cNvPr id="22" name="图片 21"/>
          <p:cNvPicPr/>
          <p:nvPr/>
        </p:nvPicPr>
        <p:blipFill>
          <a:blip r:embed="rId5"/>
          <a:stretch>
            <a:fillRect/>
          </a:stretch>
        </p:blipFill>
        <p:spPr>
          <a:xfrm>
            <a:off x="8810644" y="1785926"/>
            <a:ext cx="857256" cy="285752"/>
          </a:xfrm>
          <a:prstGeom prst="rect">
            <a:avLst/>
          </a:prstGeom>
        </p:spPr>
      </p:pic>
      <p:sp>
        <p:nvSpPr>
          <p:cNvPr id="24" name="矩形 23"/>
          <p:cNvSpPr/>
          <p:nvPr/>
        </p:nvSpPr>
        <p:spPr>
          <a:xfrm>
            <a:off x="9810776" y="1785926"/>
            <a:ext cx="1119217" cy="338554"/>
          </a:xfrm>
          <a:prstGeom prst="rect">
            <a:avLst/>
          </a:prstGeom>
        </p:spPr>
        <p:txBody>
          <a:bodyPr wrap="none">
            <a:spAutoFit/>
          </a:bodyPr>
          <a:lstStyle/>
          <a:p>
            <a:r>
              <a:rPr lang="zh-CN" altLang="en-US" sz="1600" dirty="0"/>
              <a:t>偏置值为</a:t>
            </a:r>
            <a:r>
              <a:rPr lang="en-US" sz="1600" dirty="0"/>
              <a:t>b</a:t>
            </a:r>
            <a:endParaRPr lang="zh-CN" altLang="en-US" sz="1600" dirty="0"/>
          </a:p>
        </p:txBody>
      </p:sp>
      <p:sp>
        <p:nvSpPr>
          <p:cNvPr id="25" name="矩形 24"/>
          <p:cNvSpPr/>
          <p:nvPr/>
        </p:nvSpPr>
        <p:spPr>
          <a:xfrm>
            <a:off x="7667636" y="2214554"/>
            <a:ext cx="2087431" cy="338554"/>
          </a:xfrm>
          <a:prstGeom prst="rect">
            <a:avLst/>
          </a:prstGeom>
        </p:spPr>
        <p:txBody>
          <a:bodyPr wrap="none">
            <a:spAutoFit/>
          </a:bodyPr>
          <a:lstStyle/>
          <a:p>
            <a:r>
              <a:rPr lang="en-US" altLang="zh-CN" sz="1600" dirty="0"/>
              <a:t>3 </a:t>
            </a:r>
            <a:r>
              <a:rPr lang="zh-CN" altLang="en-US" sz="1600" dirty="0"/>
              <a:t>激活函数选</a:t>
            </a:r>
            <a:r>
              <a:rPr lang="en-US" sz="1600" dirty="0"/>
              <a:t>sigmoid</a:t>
            </a:r>
            <a:endParaRPr lang="zh-CN" altLang="en-US" sz="1600" dirty="0"/>
          </a:p>
        </p:txBody>
      </p:sp>
      <p:sp>
        <p:nvSpPr>
          <p:cNvPr id="26" name="矩形 25"/>
          <p:cNvSpPr/>
          <p:nvPr/>
        </p:nvSpPr>
        <p:spPr>
          <a:xfrm>
            <a:off x="7667636" y="2643182"/>
            <a:ext cx="2430474" cy="338554"/>
          </a:xfrm>
          <a:prstGeom prst="rect">
            <a:avLst/>
          </a:prstGeom>
        </p:spPr>
        <p:txBody>
          <a:bodyPr wrap="none">
            <a:spAutoFit/>
          </a:bodyPr>
          <a:lstStyle/>
          <a:p>
            <a:r>
              <a:rPr lang="en-US" altLang="zh-CN" sz="1600" dirty="0"/>
              <a:t>4 </a:t>
            </a:r>
            <a:r>
              <a:rPr lang="zh-CN" altLang="en-US" sz="1600" dirty="0"/>
              <a:t>获批结果否为</a:t>
            </a:r>
            <a:r>
              <a:rPr lang="en-US" sz="1600" dirty="0"/>
              <a:t>0</a:t>
            </a:r>
            <a:r>
              <a:rPr lang="zh-CN" altLang="en-US" sz="1600" dirty="0"/>
              <a:t>，是为</a:t>
            </a:r>
            <a:r>
              <a:rPr lang="en-US" sz="1600" dirty="0"/>
              <a:t>1</a:t>
            </a:r>
            <a:endParaRPr lang="zh-CN" altLang="en-US" sz="1600" dirty="0"/>
          </a:p>
        </p:txBody>
      </p:sp>
      <p:sp>
        <p:nvSpPr>
          <p:cNvPr id="27" name="矩形 26"/>
          <p:cNvSpPr/>
          <p:nvPr/>
        </p:nvSpPr>
        <p:spPr>
          <a:xfrm>
            <a:off x="7667636" y="3071810"/>
            <a:ext cx="1718740" cy="338554"/>
          </a:xfrm>
          <a:prstGeom prst="rect">
            <a:avLst/>
          </a:prstGeom>
        </p:spPr>
        <p:txBody>
          <a:bodyPr wrap="none">
            <a:spAutoFit/>
          </a:bodyPr>
          <a:lstStyle/>
          <a:p>
            <a:r>
              <a:rPr lang="en-US" altLang="zh-CN" sz="1600" dirty="0"/>
              <a:t>5 </a:t>
            </a:r>
            <a:r>
              <a:rPr lang="zh-CN" altLang="en-US" sz="1600" dirty="0"/>
              <a:t>输出</a:t>
            </a:r>
            <a:r>
              <a:rPr lang="en-US" sz="1600" dirty="0"/>
              <a:t>y=</a:t>
            </a:r>
            <a:r>
              <a:rPr lang="en-US" sz="1600" dirty="0" err="1"/>
              <a:t>sigmod</a:t>
            </a:r>
            <a:r>
              <a:rPr lang="en-US" sz="1600" dirty="0"/>
              <a:t>(</a:t>
            </a:r>
            <a:endParaRPr lang="zh-CN" altLang="en-US" sz="1600" dirty="0"/>
          </a:p>
        </p:txBody>
      </p:sp>
      <p:pic>
        <p:nvPicPr>
          <p:cNvPr id="28" name="图片 27"/>
          <p:cNvPicPr/>
          <p:nvPr/>
        </p:nvPicPr>
        <p:blipFill>
          <a:blip r:embed="rId6"/>
          <a:stretch>
            <a:fillRect/>
          </a:stretch>
        </p:blipFill>
        <p:spPr>
          <a:xfrm>
            <a:off x="9239272" y="3071810"/>
            <a:ext cx="1785950" cy="285752"/>
          </a:xfrm>
          <a:prstGeom prst="rect">
            <a:avLst/>
          </a:prstGeom>
        </p:spPr>
      </p:pic>
      <p:sp>
        <p:nvSpPr>
          <p:cNvPr id="29" name="矩形 28"/>
          <p:cNvSpPr/>
          <p:nvPr/>
        </p:nvSpPr>
        <p:spPr>
          <a:xfrm>
            <a:off x="7667636" y="3500438"/>
            <a:ext cx="3433953" cy="338554"/>
          </a:xfrm>
          <a:prstGeom prst="rect">
            <a:avLst/>
          </a:prstGeom>
        </p:spPr>
        <p:txBody>
          <a:bodyPr wrap="none">
            <a:spAutoFit/>
          </a:bodyPr>
          <a:lstStyle/>
          <a:p>
            <a:r>
              <a:rPr lang="en-US" altLang="zh-CN" sz="1600" dirty="0"/>
              <a:t>6 </a:t>
            </a:r>
            <a:r>
              <a:rPr lang="zh-CN" altLang="en-US" sz="1600" dirty="0"/>
              <a:t>手工尝试不同的参数，比较误差值</a:t>
            </a:r>
          </a:p>
        </p:txBody>
      </p:sp>
      <p:sp>
        <p:nvSpPr>
          <p:cNvPr id="30" name="矩形 29"/>
          <p:cNvSpPr/>
          <p:nvPr/>
        </p:nvSpPr>
        <p:spPr>
          <a:xfrm>
            <a:off x="7667636" y="3929066"/>
            <a:ext cx="1587294" cy="338554"/>
          </a:xfrm>
          <a:prstGeom prst="rect">
            <a:avLst/>
          </a:prstGeom>
        </p:spPr>
        <p:txBody>
          <a:bodyPr wrap="none">
            <a:spAutoFit/>
          </a:bodyPr>
          <a:lstStyle/>
          <a:p>
            <a:r>
              <a:rPr lang="en-US" altLang="zh-CN" sz="1600" dirty="0"/>
              <a:t>7 </a:t>
            </a:r>
            <a:r>
              <a:rPr lang="zh-CN" altLang="en-US" sz="1600" dirty="0"/>
              <a:t>机器学习求得</a:t>
            </a:r>
          </a:p>
        </p:txBody>
      </p:sp>
      <p:sp>
        <p:nvSpPr>
          <p:cNvPr id="31" name="矩形 30"/>
          <p:cNvSpPr/>
          <p:nvPr/>
        </p:nvSpPr>
        <p:spPr>
          <a:xfrm>
            <a:off x="7667636" y="4357694"/>
            <a:ext cx="4147289" cy="338554"/>
          </a:xfrm>
          <a:prstGeom prst="rect">
            <a:avLst/>
          </a:prstGeom>
        </p:spPr>
        <p:txBody>
          <a:bodyPr wrap="none">
            <a:spAutoFit/>
          </a:bodyPr>
          <a:lstStyle/>
          <a:p>
            <a:r>
              <a:rPr lang="en-US" altLang="zh-CN" sz="1600" dirty="0"/>
              <a:t>8 </a:t>
            </a:r>
            <a:r>
              <a:rPr lang="zh-CN" altLang="en-US" sz="1600" dirty="0"/>
              <a:t>结局：当输出</a:t>
            </a:r>
            <a:r>
              <a:rPr lang="en-US" sz="1600" dirty="0"/>
              <a:t>y&lt;0.5</a:t>
            </a:r>
            <a:r>
              <a:rPr lang="zh-CN" altLang="en-US" sz="1600" dirty="0"/>
              <a:t>，未获批，否则获批。</a:t>
            </a:r>
          </a:p>
        </p:txBody>
      </p:sp>
      <p:graphicFrame>
        <p:nvGraphicFramePr>
          <p:cNvPr id="4" name="对象 3"/>
          <p:cNvGraphicFramePr/>
          <p:nvPr/>
        </p:nvGraphicFramePr>
        <p:xfrm>
          <a:off x="1415415" y="5013325"/>
          <a:ext cx="3895090" cy="1169035"/>
        </p:xfrm>
        <a:graphic>
          <a:graphicData uri="http://schemas.openxmlformats.org/presentationml/2006/ole">
            <mc:AlternateContent xmlns:mc="http://schemas.openxmlformats.org/markup-compatibility/2006">
              <mc:Choice xmlns:v="urn:schemas-microsoft-com:vml" Requires="v">
                <p:oleObj spid="_x0000_s2052" r:id="rId7" imgW="3144520" imgH="935990" progId="Visio.Drawing.11">
                  <p:embed/>
                </p:oleObj>
              </mc:Choice>
              <mc:Fallback>
                <p:oleObj r:id="rId7" imgW="3144520" imgH="935990" progId="Visio.Drawing.11">
                  <p:embed/>
                  <p:pic>
                    <p:nvPicPr>
                      <p:cNvPr id="0" name="图片 4"/>
                      <p:cNvPicPr/>
                      <p:nvPr/>
                    </p:nvPicPr>
                    <p:blipFill>
                      <a:blip r:embed="rId8"/>
                      <a:stretch>
                        <a:fillRect/>
                      </a:stretch>
                    </p:blipFill>
                    <p:spPr>
                      <a:xfrm>
                        <a:off x="1415415" y="5013325"/>
                        <a:ext cx="3895090" cy="1169035"/>
                      </a:xfrm>
                      <a:prstGeom prst="rect">
                        <a:avLst/>
                      </a:prstGeom>
                    </p:spPr>
                  </p:pic>
                </p:oleObj>
              </mc:Fallback>
            </mc:AlternateContent>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431801" y="260350"/>
            <a:ext cx="9215967" cy="609600"/>
          </a:xfrm>
          <a:prstGeom prst="rect">
            <a:avLst/>
          </a:prstGeom>
          <a:noFill/>
          <a:ln>
            <a:noFill/>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r>
              <a:rPr lang="zh-CN" altLang="en-US" dirty="0">
                <a:sym typeface="Arial" panose="020B0604020202020204" pitchFamily="34" charset="0"/>
              </a:rPr>
              <a:t>多层感知机</a:t>
            </a:r>
            <a:r>
              <a:rPr lang="en-US" altLang="zh-CN" dirty="0">
                <a:sym typeface="Arial" panose="020B0604020202020204" pitchFamily="34" charset="0"/>
              </a:rPr>
              <a:t>MLP</a:t>
            </a:r>
            <a:endParaRPr lang="zh-CN" altLang="en-US" dirty="0">
              <a:sym typeface="Arial" panose="020B0604020202020204" pitchFamily="34" charset="0"/>
            </a:endParaRPr>
          </a:p>
        </p:txBody>
      </p:sp>
      <p:sp>
        <p:nvSpPr>
          <p:cNvPr id="4" name="灯片编号占位符 2"/>
          <p:cNvSpPr>
            <a:spLocks noGrp="1"/>
          </p:cNvSpPr>
          <p:nvPr/>
        </p:nvSpPr>
        <p:spPr>
          <a:xfrm>
            <a:off x="4722284" y="6604000"/>
            <a:ext cx="2844800" cy="304800"/>
          </a:xfrm>
          <a:prstGeom prst="rect">
            <a:avLst/>
          </a:prstGeom>
          <a:noFill/>
          <a:ln>
            <a:noFill/>
          </a:ln>
          <a:effectLst/>
        </p:spPr>
        <p:txBody>
          <a:bodyPr vert="horz" wrap="square" lIns="91440" tIns="45720" rIns="91440" bIns="45720" numCol="1" anchor="t" anchorCtr="0" compatLnSpc="1"/>
          <a:lstStyle>
            <a:defPPr>
              <a:defRPr lang="zh-CN"/>
            </a:defPPr>
            <a:lvl1pPr marL="0" algn="ctr" defTabSz="914400" rtl="0" eaLnBrk="1" latinLnBrk="0" hangingPunct="1">
              <a:defRPr sz="1000" kern="1200">
                <a:solidFill>
                  <a:schemeClr val="tx1"/>
                </a:solidFill>
                <a:effectLst>
                  <a:outerShdw blurRad="38100" dist="38100" dir="2700000" algn="tl">
                    <a:srgbClr val="C0C0C0"/>
                  </a:outerShdw>
                </a:effectLst>
                <a:latin typeface="+mn-lt"/>
                <a:ea typeface="굴림" pitchFamily="50" charset="-127"/>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ym typeface="Arial" panose="020B0604020202020204" pitchFamily="34" charset="0"/>
              </a:rPr>
              <a:t>7</a:t>
            </a:fld>
            <a:endParaRPr lang="zh-CN" altLang="en-US">
              <a:sym typeface="Arial" panose="020B0604020202020204" pitchFamily="34" charset="0"/>
            </a:endParaRPr>
          </a:p>
        </p:txBody>
      </p:sp>
      <p:pic>
        <p:nvPicPr>
          <p:cNvPr id="15" name="Picture 10" descr="Artificial Neural Network Icon - Download Artificial Neural Network Icon  2424482 | Noun Projec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67636" y="1928802"/>
            <a:ext cx="2303402" cy="2303402"/>
          </a:xfrm>
          <a:prstGeom prst="rect">
            <a:avLst/>
          </a:prstGeom>
          <a:noFill/>
          <a:extLst>
            <a:ext uri="{909E8E84-426E-40DD-AFC4-6F175D3DCCD1}">
              <a14:hiddenFill xmlns:a14="http://schemas.microsoft.com/office/drawing/2010/main">
                <a:solidFill>
                  <a:srgbClr val="FFFFFF"/>
                </a:solidFill>
              </a14:hiddenFill>
            </a:ext>
          </a:extLst>
        </p:spPr>
      </p:pic>
      <p:pic>
        <p:nvPicPr>
          <p:cNvPr id="16" name="图片 15"/>
          <p:cNvPicPr>
            <a:picLocks noChangeAspect="1"/>
          </p:cNvPicPr>
          <p:nvPr/>
        </p:nvPicPr>
        <p:blipFill>
          <a:blip r:embed="rId3" cstate="print"/>
          <a:stretch>
            <a:fillRect/>
          </a:stretch>
        </p:blipFill>
        <p:spPr>
          <a:xfrm>
            <a:off x="8523671" y="4039798"/>
            <a:ext cx="664290" cy="498218"/>
          </a:xfrm>
          <a:prstGeom prst="rect">
            <a:avLst/>
          </a:prstGeom>
        </p:spPr>
      </p:pic>
      <p:sp>
        <p:nvSpPr>
          <p:cNvPr id="17" name="标注: 线形 5"/>
          <p:cNvSpPr/>
          <p:nvPr/>
        </p:nvSpPr>
        <p:spPr>
          <a:xfrm>
            <a:off x="7120832" y="1552155"/>
            <a:ext cx="705256" cy="486383"/>
          </a:xfrm>
          <a:prstGeom prst="borderCallout1">
            <a:avLst>
              <a:gd name="adj1" fmla="val 92750"/>
              <a:gd name="adj2" fmla="val 89341"/>
              <a:gd name="adj3" fmla="val 206500"/>
              <a:gd name="adj4" fmla="val 111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a:t>输入层</a:t>
            </a:r>
          </a:p>
        </p:txBody>
      </p:sp>
      <p:sp>
        <p:nvSpPr>
          <p:cNvPr id="18" name="标注: 线形 6"/>
          <p:cNvSpPr/>
          <p:nvPr/>
        </p:nvSpPr>
        <p:spPr>
          <a:xfrm>
            <a:off x="9869734" y="1802173"/>
            <a:ext cx="705256" cy="486383"/>
          </a:xfrm>
          <a:prstGeom prst="borderCallout1">
            <a:avLst>
              <a:gd name="adj1" fmla="val 88750"/>
              <a:gd name="adj2" fmla="val 5203"/>
              <a:gd name="adj3" fmla="val 236500"/>
              <a:gd name="adj4" fmla="val -2005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a:t>输出层</a:t>
            </a:r>
          </a:p>
        </p:txBody>
      </p:sp>
      <p:sp>
        <p:nvSpPr>
          <p:cNvPr id="19" name="标注: 线形 7"/>
          <p:cNvSpPr/>
          <p:nvPr/>
        </p:nvSpPr>
        <p:spPr>
          <a:xfrm>
            <a:off x="8482705" y="1308963"/>
            <a:ext cx="705256" cy="486383"/>
          </a:xfrm>
          <a:prstGeom prst="borderCallout1">
            <a:avLst>
              <a:gd name="adj1" fmla="val 92750"/>
              <a:gd name="adj2" fmla="val 89341"/>
              <a:gd name="adj3" fmla="val 165500"/>
              <a:gd name="adj4" fmla="val 468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a:t>隐藏层</a:t>
            </a:r>
          </a:p>
        </p:txBody>
      </p:sp>
      <p:sp>
        <p:nvSpPr>
          <p:cNvPr id="20" name="对话气泡: 圆角矩形 8"/>
          <p:cNvSpPr/>
          <p:nvPr/>
        </p:nvSpPr>
        <p:spPr>
          <a:xfrm>
            <a:off x="9525024" y="4071942"/>
            <a:ext cx="1124382" cy="498218"/>
          </a:xfrm>
          <a:prstGeom prst="wedgeRoundRectCallout">
            <a:avLst>
              <a:gd name="adj1" fmla="val -82015"/>
              <a:gd name="adj2" fmla="val -1613"/>
              <a:gd name="adj3" fmla="val 16667"/>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zh-CN" altLang="en-US" sz="1350" dirty="0"/>
              <a:t>激活函数</a:t>
            </a:r>
          </a:p>
        </p:txBody>
      </p:sp>
      <p:sp>
        <p:nvSpPr>
          <p:cNvPr id="21" name="矩形 20"/>
          <p:cNvSpPr/>
          <p:nvPr/>
        </p:nvSpPr>
        <p:spPr>
          <a:xfrm>
            <a:off x="380960" y="1214422"/>
            <a:ext cx="2959735" cy="460375"/>
          </a:xfrm>
          <a:prstGeom prst="rect">
            <a:avLst/>
          </a:prstGeom>
        </p:spPr>
        <p:txBody>
          <a:bodyPr wrap="none">
            <a:spAutoFit/>
          </a:bodyPr>
          <a:lstStyle/>
          <a:p>
            <a:r>
              <a:rPr lang="zh-CN" altLang="en-US" sz="2400" b="1" dirty="0"/>
              <a:t>多层感知机（</a:t>
            </a:r>
            <a:r>
              <a:rPr lang="en-US" altLang="zh-CN" sz="2400" b="1" dirty="0"/>
              <a:t>MLP</a:t>
            </a:r>
            <a:r>
              <a:rPr lang="zh-CN" altLang="en-US" sz="2400" b="1" dirty="0"/>
              <a:t>）</a:t>
            </a:r>
          </a:p>
        </p:txBody>
      </p:sp>
      <p:sp>
        <p:nvSpPr>
          <p:cNvPr id="22" name="内容占位符 2"/>
          <p:cNvSpPr txBox="1"/>
          <p:nvPr/>
        </p:nvSpPr>
        <p:spPr>
          <a:xfrm>
            <a:off x="380960" y="1785926"/>
            <a:ext cx="5572164" cy="2857520"/>
          </a:xfrm>
          <a:prstGeom prst="rect">
            <a:avLst/>
          </a:prstGeom>
        </p:spPr>
        <p:txBody>
          <a:bodyPr>
            <a:normAutofit/>
          </a:bodyPr>
          <a:lstStyle/>
          <a:p>
            <a:pPr marL="342900" marR="0" lvl="0" indent="-342900" algn="just"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a:pPr>
            <a:r>
              <a:rPr kumimoji="0" lang="zh-CN" altLang="en-US" sz="2100" b="0" i="0" u="none" strike="noStrike" kern="0" cap="none" spc="0" normalizeH="0" baseline="0" noProof="0" dirty="0">
                <a:ln>
                  <a:noFill/>
                </a:ln>
                <a:solidFill>
                  <a:schemeClr val="tx1"/>
                </a:solidFill>
                <a:effectLst/>
                <a:uLnTx/>
                <a:uFillTx/>
                <a:latin typeface="+mn-lt"/>
                <a:ea typeface="+mn-ea"/>
                <a:cs typeface="+mn-cs"/>
              </a:rPr>
              <a:t>多层感知机是罗森布拉特标准感知器的扩展。如果以神经元来计算层数，一个多层感知器至少包含三层：一个输入层，一个隐藏层和一个输出层。</a:t>
            </a:r>
            <a:endParaRPr kumimoji="0" lang="en-US" altLang="zh-CN" sz="21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just"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a:pPr>
            <a:r>
              <a:rPr kumimoji="0" lang="zh-CN" altLang="en-US" sz="2100" b="0" i="0" u="none" strike="noStrike" kern="0" cap="none" spc="0" normalizeH="0" baseline="0" noProof="0" dirty="0">
                <a:ln>
                  <a:noFill/>
                </a:ln>
                <a:solidFill>
                  <a:schemeClr val="tx1"/>
                </a:solidFill>
                <a:effectLst/>
                <a:uLnTx/>
                <a:uFillTx/>
                <a:latin typeface="+mn-lt"/>
                <a:ea typeface="+mn-ea"/>
                <a:cs typeface="+mn-cs"/>
              </a:rPr>
              <a:t>数据通过输入层进入网络，乘以连接的权重入后输入到隐藏层节点。隐藏层节点将这些加权后的输入求和并经过一个非线性变换（称为激活函数）后送往输出层。</a:t>
            </a:r>
            <a:endParaRPr kumimoji="0" lang="en-US" altLang="zh-CN" sz="21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just" defTabSz="914400" rtl="0" eaLnBrk="1" fontAlgn="base" latinLnBrk="0" hangingPunct="1">
              <a:lnSpc>
                <a:spcPct val="100000"/>
              </a:lnSpc>
              <a:spcBef>
                <a:spcPct val="20000"/>
              </a:spcBef>
              <a:spcAft>
                <a:spcPct val="0"/>
              </a:spcAft>
              <a:buClr>
                <a:schemeClr val="accent1"/>
              </a:buClr>
              <a:buSzTx/>
              <a:buFont typeface="Wingdings" panose="05000000000000000000" pitchFamily="2" charset="2"/>
              <a:buChar char="l"/>
              <a:defRPr/>
            </a:pPr>
            <a:endParaRPr kumimoji="0" lang="zh-CN" altLang="en-US" sz="2800" b="0" i="0" u="none" strike="noStrike" kern="0" cap="none" spc="0" normalizeH="0" baseline="0" noProof="0" dirty="0">
              <a:ln>
                <a:noFill/>
              </a:ln>
              <a:solidFill>
                <a:schemeClr val="tx1"/>
              </a:solidFill>
              <a:effectLst/>
              <a:uLnTx/>
              <a:uFillTx/>
              <a:latin typeface="+mn-lt"/>
              <a:ea typeface="+mn-ea"/>
              <a:cs typeface="+mn-cs"/>
            </a:endParaRPr>
          </a:p>
        </p:txBody>
      </p:sp>
      <p:pic>
        <p:nvPicPr>
          <p:cNvPr id="23" name="图片 22"/>
          <p:cNvPicPr>
            <a:picLocks noChangeAspect="1"/>
          </p:cNvPicPr>
          <p:nvPr/>
        </p:nvPicPr>
        <p:blipFill>
          <a:blip r:embed="rId4"/>
          <a:stretch>
            <a:fillRect/>
          </a:stretch>
        </p:blipFill>
        <p:spPr>
          <a:xfrm>
            <a:off x="523836" y="4643446"/>
            <a:ext cx="2554605" cy="1750060"/>
          </a:xfrm>
          <a:prstGeom prst="rect">
            <a:avLst/>
          </a:prstGeom>
        </p:spPr>
      </p:pic>
      <p:pic>
        <p:nvPicPr>
          <p:cNvPr id="24" name="图片 23"/>
          <p:cNvPicPr>
            <a:picLocks noChangeAspect="1"/>
          </p:cNvPicPr>
          <p:nvPr/>
        </p:nvPicPr>
        <p:blipFill>
          <a:blip r:embed="rId5"/>
          <a:stretch>
            <a:fillRect/>
          </a:stretch>
        </p:blipFill>
        <p:spPr>
          <a:xfrm>
            <a:off x="3381356" y="4572008"/>
            <a:ext cx="3658870" cy="1794510"/>
          </a:xfrm>
          <a:prstGeom prst="rect">
            <a:avLst/>
          </a:prstGeom>
        </p:spPr>
      </p:pic>
      <p:sp>
        <p:nvSpPr>
          <p:cNvPr id="14" name="矩形 13"/>
          <p:cNvSpPr/>
          <p:nvPr/>
        </p:nvSpPr>
        <p:spPr>
          <a:xfrm>
            <a:off x="7477092" y="5357826"/>
            <a:ext cx="4476824" cy="646331"/>
          </a:xfrm>
          <a:prstGeom prst="rect">
            <a:avLst/>
          </a:prstGeom>
          <a:ln w="9525">
            <a:solidFill>
              <a:schemeClr val="tx1"/>
            </a:solidFill>
          </a:ln>
        </p:spPr>
        <p:txBody>
          <a:bodyPr wrap="square">
            <a:spAutoFit/>
          </a:bodyPr>
          <a:lstStyle/>
          <a:p>
            <a:r>
              <a:rPr lang="zh-CN" altLang="en-US" dirty="0">
                <a:solidFill>
                  <a:srgbClr val="FF0000"/>
                </a:solidFill>
              </a:rPr>
              <a:t>只有一个隐含层的叫浅层学习网络，隐含层大于一层的叫深度学习网络</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nvSpPr>
        <p:spPr>
          <a:xfrm>
            <a:off x="431801" y="260350"/>
            <a:ext cx="9215967" cy="609600"/>
          </a:xfrm>
          <a:prstGeom prst="rect">
            <a:avLst/>
          </a:prstGeom>
          <a:noFill/>
          <a:ln>
            <a:noFill/>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r>
              <a:rPr lang="zh-CN" altLang="en-US" dirty="0"/>
              <a:t>常用损失函数</a:t>
            </a:r>
          </a:p>
        </p:txBody>
      </p:sp>
      <p:sp>
        <p:nvSpPr>
          <p:cNvPr id="4" name="灯片编号占位符 2"/>
          <p:cNvSpPr>
            <a:spLocks noGrp="1"/>
          </p:cNvSpPr>
          <p:nvPr/>
        </p:nvSpPr>
        <p:spPr>
          <a:xfrm>
            <a:off x="4722284" y="6604000"/>
            <a:ext cx="2844800" cy="304800"/>
          </a:xfrm>
          <a:prstGeom prst="rect">
            <a:avLst/>
          </a:prstGeom>
          <a:noFill/>
          <a:ln>
            <a:noFill/>
          </a:ln>
          <a:effectLst/>
        </p:spPr>
        <p:txBody>
          <a:bodyPr vert="horz" wrap="square" lIns="91440" tIns="45720" rIns="91440" bIns="45720" numCol="1" anchor="t" anchorCtr="0" compatLnSpc="1"/>
          <a:lstStyle>
            <a:defPPr>
              <a:defRPr lang="zh-CN"/>
            </a:defPPr>
            <a:lvl1pPr marL="0" algn="ctr" defTabSz="914400" rtl="0" eaLnBrk="1" latinLnBrk="0" hangingPunct="1">
              <a:defRPr sz="1000" kern="1200">
                <a:solidFill>
                  <a:schemeClr val="tx1"/>
                </a:solidFill>
                <a:effectLst>
                  <a:outerShdw blurRad="38100" dist="38100" dir="2700000" algn="tl">
                    <a:srgbClr val="C0C0C0"/>
                  </a:outerShdw>
                </a:effectLst>
                <a:latin typeface="+mn-lt"/>
                <a:ea typeface="굴림" pitchFamily="50" charset="-127"/>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913308-F349-4B6D-A68A-DD1791B4A57B}" type="slidenum">
              <a:rPr lang="zh-CN" altLang="en-US" smtClean="0">
                <a:solidFill>
                  <a:prstClr val="black"/>
                </a:solidFill>
              </a:rPr>
              <a:t>8</a:t>
            </a:fld>
            <a:endParaRPr lang="zh-CN" altLang="en-US">
              <a:solidFill>
                <a:prstClr val="black"/>
              </a:solidFill>
            </a:endParaRPr>
          </a:p>
        </p:txBody>
      </p:sp>
      <p:pic>
        <p:nvPicPr>
          <p:cNvPr id="97282" name="Picture 2"/>
          <p:cNvPicPr>
            <a:picLocks noChangeAspect="1" noChangeArrowheads="1"/>
          </p:cNvPicPr>
          <p:nvPr/>
        </p:nvPicPr>
        <p:blipFill>
          <a:blip r:embed="rId2"/>
          <a:srcRect/>
          <a:stretch>
            <a:fillRect/>
          </a:stretch>
        </p:blipFill>
        <p:spPr bwMode="auto">
          <a:xfrm>
            <a:off x="238084" y="1142985"/>
            <a:ext cx="6256437" cy="4786345"/>
          </a:xfrm>
          <a:prstGeom prst="rect">
            <a:avLst/>
          </a:prstGeom>
          <a:noFill/>
          <a:ln w="9525">
            <a:noFill/>
            <a:miter lim="800000"/>
            <a:headEnd/>
            <a:tailEnd/>
          </a:ln>
          <a:effectLst/>
        </p:spPr>
      </p:pic>
      <p:pic>
        <p:nvPicPr>
          <p:cNvPr id="97284" name="Picture 4"/>
          <p:cNvPicPr>
            <a:picLocks noChangeAspect="1" noChangeArrowheads="1"/>
          </p:cNvPicPr>
          <p:nvPr/>
        </p:nvPicPr>
        <p:blipFill>
          <a:blip r:embed="rId3"/>
          <a:srcRect/>
          <a:stretch>
            <a:fillRect/>
          </a:stretch>
        </p:blipFill>
        <p:spPr bwMode="auto">
          <a:xfrm>
            <a:off x="5667372" y="1071546"/>
            <a:ext cx="6473104" cy="2757884"/>
          </a:xfrm>
          <a:prstGeom prst="rect">
            <a:avLst/>
          </a:prstGeom>
          <a:noFill/>
          <a:ln w="9525">
            <a:noFill/>
            <a:miter lim="800000"/>
            <a:headEnd/>
            <a:tailEnd/>
          </a:ln>
          <a:effectLst/>
        </p:spPr>
      </p:pic>
      <p:sp>
        <p:nvSpPr>
          <p:cNvPr id="7" name="矩形 6"/>
          <p:cNvSpPr/>
          <p:nvPr/>
        </p:nvSpPr>
        <p:spPr>
          <a:xfrm>
            <a:off x="6167438" y="4214818"/>
            <a:ext cx="5857916" cy="1200329"/>
          </a:xfrm>
          <a:prstGeom prst="rect">
            <a:avLst/>
          </a:prstGeom>
          <a:ln w="9525">
            <a:solidFill>
              <a:schemeClr val="tx1"/>
            </a:solidFill>
          </a:ln>
        </p:spPr>
        <p:txBody>
          <a:bodyPr wrap="square">
            <a:spAutoFit/>
          </a:bodyPr>
          <a:lstStyle/>
          <a:p>
            <a:r>
              <a:rPr lang="zh-CN" altLang="en-US" dirty="0">
                <a:solidFill>
                  <a:srgbClr val="00B050"/>
                </a:solidFill>
              </a:rPr>
              <a:t>在开发具体的应用时，也可以根据自己要求设计损失函数。损失函数的设计也是非常重要的技术创新领域，具有很大的挑战性，但是对提高系统的性能、模型训练的质量都是非常重要的。</a:t>
            </a:r>
          </a:p>
        </p:txBody>
      </p:sp>
      <p:sp>
        <p:nvSpPr>
          <p:cNvPr id="8" name="矩形 7"/>
          <p:cNvSpPr/>
          <p:nvPr/>
        </p:nvSpPr>
        <p:spPr>
          <a:xfrm>
            <a:off x="6167438" y="5643578"/>
            <a:ext cx="2723823" cy="369332"/>
          </a:xfrm>
          <a:prstGeom prst="rect">
            <a:avLst/>
          </a:prstGeom>
        </p:spPr>
        <p:txBody>
          <a:bodyPr wrap="none">
            <a:spAutoFit/>
          </a:bodyPr>
          <a:lstStyle/>
          <a:p>
            <a:r>
              <a:rPr lang="zh-CN" altLang="en-US" b="1" dirty="0">
                <a:solidFill>
                  <a:schemeClr val="accent2"/>
                </a:solidFill>
              </a:rPr>
              <a:t>“没有免费的午餐”定律</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solidFill>
              </a:rPr>
              <a:t>9</a:t>
            </a:fld>
            <a:endParaRPr lang="zh-CN" altLang="en-US">
              <a:solidFill>
                <a:prstClr val="black"/>
              </a:solidFill>
            </a:endParaRPr>
          </a:p>
        </p:txBody>
      </p:sp>
      <p:sp>
        <p:nvSpPr>
          <p:cNvPr id="3" name="标题 2"/>
          <p:cNvSpPr>
            <a:spLocks noGrp="1"/>
          </p:cNvSpPr>
          <p:nvPr/>
        </p:nvSpPr>
        <p:spPr>
          <a:xfrm>
            <a:off x="431801" y="260350"/>
            <a:ext cx="9215967" cy="609600"/>
          </a:xfrm>
          <a:prstGeom prst="rect">
            <a:avLst/>
          </a:prstGeom>
          <a:noFill/>
          <a:ln>
            <a:noFill/>
          </a:ln>
          <a:effectLst/>
        </p:spPr>
        <p:txBody>
          <a:bodyPr vert="horz" wrap="square" lIns="91440" tIns="45720" rIns="91440" bIns="45720" numCol="1" anchor="ctr" anchorCtr="0" compatLnSpc="1"/>
          <a:lstStyle>
            <a:lvl1pPr algn="l" rtl="0" eaLnBrk="1" fontAlgn="base" hangingPunct="1">
              <a:spcBef>
                <a:spcPct val="0"/>
              </a:spcBef>
              <a:spcAft>
                <a:spcPct val="0"/>
              </a:spcAft>
              <a:defRPr sz="3200" b="1">
                <a:solidFill>
                  <a:schemeClr val="tx2"/>
                </a:solidFill>
                <a:latin typeface="+mj-lt"/>
                <a:ea typeface="+mj-ea"/>
                <a:cs typeface="+mj-cs"/>
              </a:defRPr>
            </a:lvl1pPr>
            <a:lvl2pPr algn="l" rtl="0" eaLnBrk="1" fontAlgn="base" hangingPunct="1">
              <a:spcBef>
                <a:spcPct val="0"/>
              </a:spcBef>
              <a:spcAft>
                <a:spcPct val="0"/>
              </a:spcAft>
              <a:defRPr sz="3200" b="1">
                <a:solidFill>
                  <a:schemeClr val="tx2"/>
                </a:solidFill>
                <a:latin typeface="Verdana" panose="020B0604030504040204" pitchFamily="34" charset="0"/>
              </a:defRPr>
            </a:lvl2pPr>
            <a:lvl3pPr algn="l" rtl="0" eaLnBrk="1" fontAlgn="base" hangingPunct="1">
              <a:spcBef>
                <a:spcPct val="0"/>
              </a:spcBef>
              <a:spcAft>
                <a:spcPct val="0"/>
              </a:spcAft>
              <a:defRPr sz="3200" b="1">
                <a:solidFill>
                  <a:schemeClr val="tx2"/>
                </a:solidFill>
                <a:latin typeface="Verdana" panose="020B0604030504040204" pitchFamily="34" charset="0"/>
              </a:defRPr>
            </a:lvl3pPr>
            <a:lvl4pPr algn="l" rtl="0" eaLnBrk="1" fontAlgn="base" hangingPunct="1">
              <a:spcBef>
                <a:spcPct val="0"/>
              </a:spcBef>
              <a:spcAft>
                <a:spcPct val="0"/>
              </a:spcAft>
              <a:defRPr sz="3200" b="1">
                <a:solidFill>
                  <a:schemeClr val="tx2"/>
                </a:solidFill>
                <a:latin typeface="Verdana" panose="020B0604030504040204" pitchFamily="34" charset="0"/>
              </a:defRPr>
            </a:lvl4pPr>
            <a:lvl5pPr algn="l" rtl="0" eaLnBrk="1" fontAlgn="base" hangingPunct="1">
              <a:spcBef>
                <a:spcPct val="0"/>
              </a:spcBef>
              <a:spcAft>
                <a:spcPct val="0"/>
              </a:spcAft>
              <a:defRPr sz="3200" b="1">
                <a:solidFill>
                  <a:schemeClr val="tx2"/>
                </a:solidFill>
                <a:latin typeface="Verdana" panose="020B0604030504040204" pitchFamily="34" charset="0"/>
              </a:defRPr>
            </a:lvl5pPr>
            <a:lvl6pPr marL="457200" algn="l" rtl="0" eaLnBrk="1" fontAlgn="base" hangingPunct="1">
              <a:spcBef>
                <a:spcPct val="0"/>
              </a:spcBef>
              <a:spcAft>
                <a:spcPct val="0"/>
              </a:spcAft>
              <a:defRPr sz="3200" b="1">
                <a:solidFill>
                  <a:schemeClr val="tx2"/>
                </a:solidFill>
                <a:latin typeface="Verdana" panose="020B0604030504040204" pitchFamily="34" charset="0"/>
              </a:defRPr>
            </a:lvl6pPr>
            <a:lvl7pPr marL="914400" algn="l" rtl="0" eaLnBrk="1" fontAlgn="base" hangingPunct="1">
              <a:spcBef>
                <a:spcPct val="0"/>
              </a:spcBef>
              <a:spcAft>
                <a:spcPct val="0"/>
              </a:spcAft>
              <a:defRPr sz="3200" b="1">
                <a:solidFill>
                  <a:schemeClr val="tx2"/>
                </a:solidFill>
                <a:latin typeface="Verdana" panose="020B0604030504040204" pitchFamily="34" charset="0"/>
              </a:defRPr>
            </a:lvl7pPr>
            <a:lvl8pPr marL="1371600" algn="l" rtl="0" eaLnBrk="1" fontAlgn="base" hangingPunct="1">
              <a:spcBef>
                <a:spcPct val="0"/>
              </a:spcBef>
              <a:spcAft>
                <a:spcPct val="0"/>
              </a:spcAft>
              <a:defRPr sz="3200" b="1">
                <a:solidFill>
                  <a:schemeClr val="tx2"/>
                </a:solidFill>
                <a:latin typeface="Verdana" panose="020B0604030504040204" pitchFamily="34" charset="0"/>
              </a:defRPr>
            </a:lvl8pPr>
            <a:lvl9pPr marL="1828800" algn="l" rtl="0" eaLnBrk="1" fontAlgn="base" hangingPunct="1">
              <a:spcBef>
                <a:spcPct val="0"/>
              </a:spcBef>
              <a:spcAft>
                <a:spcPct val="0"/>
              </a:spcAft>
              <a:defRPr sz="3200" b="1">
                <a:solidFill>
                  <a:schemeClr val="tx2"/>
                </a:solidFill>
                <a:latin typeface="Verdana" panose="020B0604030504040204" pitchFamily="34" charset="0"/>
              </a:defRPr>
            </a:lvl9pPr>
          </a:lstStyle>
          <a:p>
            <a:r>
              <a:rPr lang="zh-CN" altLang="en-US" dirty="0">
                <a:sym typeface="Arial" panose="020B0604020202020204" pitchFamily="34" charset="0"/>
              </a:rPr>
              <a:t>误差反向传播算法</a:t>
            </a:r>
            <a:r>
              <a:rPr lang="en-US" altLang="zh-CN" dirty="0">
                <a:sym typeface="Arial" panose="020B0604020202020204" pitchFamily="34" charset="0"/>
              </a:rPr>
              <a:t>-BP</a:t>
            </a:r>
            <a:endParaRPr lang="zh-CN" altLang="en-US" dirty="0">
              <a:sym typeface="Arial" panose="020B0604020202020204" pitchFamily="34" charset="0"/>
            </a:endParaRPr>
          </a:p>
        </p:txBody>
      </p:sp>
      <p:sp>
        <p:nvSpPr>
          <p:cNvPr id="18" name="内容占位符 2"/>
          <p:cNvSpPr txBox="1"/>
          <p:nvPr/>
        </p:nvSpPr>
        <p:spPr>
          <a:xfrm>
            <a:off x="238125" y="1143000"/>
            <a:ext cx="3768090" cy="2432050"/>
          </a:xfrm>
          <a:prstGeom prst="rect">
            <a:avLst/>
          </a:prstGeom>
        </p:spPr>
        <p:txBody>
          <a:bodyPr>
            <a:normAutofit/>
          </a:bodyPr>
          <a:lstStyle/>
          <a:p>
            <a:pPr marL="342900" indent="-342900">
              <a:lnSpc>
                <a:spcPct val="120000"/>
              </a:lnSpc>
              <a:spcBef>
                <a:spcPct val="20000"/>
              </a:spcBef>
              <a:buClr>
                <a:schemeClr val="accent1"/>
              </a:buClr>
              <a:buFont typeface="Wingdings" panose="05000000000000000000" pitchFamily="2" charset="2"/>
              <a:buChar char="l"/>
            </a:pPr>
            <a:r>
              <a:rPr kumimoji="0" lang="zh-CN" altLang="en-US" sz="2000" b="0" i="0" u="none" strike="noStrike" kern="0" cap="none" spc="0" normalizeH="0" baseline="0" noProof="0" dirty="0">
                <a:ln>
                  <a:noFill/>
                </a:ln>
                <a:solidFill>
                  <a:schemeClr val="tx1"/>
                </a:solidFill>
                <a:effectLst/>
                <a:uLnTx/>
                <a:uFillTx/>
                <a:latin typeface="+mn-lt"/>
                <a:ea typeface="+mn-ea"/>
                <a:cs typeface="+mn-cs"/>
              </a:rPr>
              <a:t>反向传播算法</a:t>
            </a:r>
            <a:r>
              <a:rPr lang="zh-CN" altLang="en-US" sz="2000" dirty="0"/>
              <a:t>是一种常见的人工神经网络学习算法，特别适用于多层前馈神经网络的训练。该算法由学习过程中的信号正向传播与误差的反向传播两个过程组成。</a:t>
            </a:r>
            <a:endParaRPr kumimoji="0" lang="zh-CN" altLang="en-US" sz="2000" b="0" i="0" u="none" strike="noStrike" kern="0" cap="none" spc="0" normalizeH="0" baseline="0" noProof="0" dirty="0">
              <a:ln>
                <a:noFill/>
              </a:ln>
              <a:solidFill>
                <a:schemeClr val="tx1"/>
              </a:solidFill>
              <a:effectLst/>
              <a:uLnTx/>
              <a:uFillTx/>
              <a:latin typeface="+mn-lt"/>
              <a:ea typeface="+mn-ea"/>
              <a:cs typeface="+mn-cs"/>
            </a:endParaRPr>
          </a:p>
        </p:txBody>
      </p:sp>
      <p:pic>
        <p:nvPicPr>
          <p:cNvPr id="59393" name="Picture 1"/>
          <p:cNvPicPr>
            <a:picLocks noChangeAspect="1" noChangeArrowheads="1"/>
          </p:cNvPicPr>
          <p:nvPr/>
        </p:nvPicPr>
        <p:blipFill>
          <a:blip r:embed="rId12"/>
          <a:srcRect/>
          <a:stretch>
            <a:fillRect/>
          </a:stretch>
        </p:blipFill>
        <p:spPr bwMode="auto">
          <a:xfrm>
            <a:off x="4151630" y="1196340"/>
            <a:ext cx="6571615" cy="2071370"/>
          </a:xfrm>
          <a:prstGeom prst="rect">
            <a:avLst/>
          </a:prstGeom>
          <a:noFill/>
          <a:ln w="9525">
            <a:noFill/>
            <a:miter lim="800000"/>
            <a:headEnd/>
            <a:tailEnd/>
          </a:ln>
          <a:effectLst/>
        </p:spPr>
      </p:pic>
      <p:sp>
        <p:nvSpPr>
          <p:cNvPr id="4" name="矩形 3"/>
          <p:cNvSpPr/>
          <p:nvPr>
            <p:custDataLst>
              <p:tags r:id="rId1"/>
            </p:custDataLst>
          </p:nvPr>
        </p:nvSpPr>
        <p:spPr>
          <a:xfrm>
            <a:off x="666712" y="3867455"/>
            <a:ext cx="338554" cy="369332"/>
          </a:xfrm>
          <a:prstGeom prst="rect">
            <a:avLst/>
          </a:prstGeom>
        </p:spPr>
        <p:txBody>
          <a:bodyPr wrap="none">
            <a:spAutoFit/>
          </a:bodyPr>
          <a:lstStyle/>
          <a:p>
            <a:r>
              <a:rPr lang="en-US" altLang="zh-CN" dirty="0"/>
              <a:t>X</a:t>
            </a:r>
            <a:endParaRPr lang="zh-CN" altLang="en-US" dirty="0"/>
          </a:p>
        </p:txBody>
      </p:sp>
      <p:sp>
        <p:nvSpPr>
          <p:cNvPr id="5" name="椭圆 4"/>
          <p:cNvSpPr/>
          <p:nvPr>
            <p:custDataLst>
              <p:tags r:id="rId2"/>
            </p:custDataLst>
          </p:nvPr>
        </p:nvSpPr>
        <p:spPr bwMode="auto">
          <a:xfrm>
            <a:off x="1666844" y="3938893"/>
            <a:ext cx="285752" cy="285752"/>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6" name="矩形 5"/>
          <p:cNvSpPr/>
          <p:nvPr>
            <p:custDataLst>
              <p:tags r:id="rId3"/>
            </p:custDataLst>
          </p:nvPr>
        </p:nvSpPr>
        <p:spPr>
          <a:xfrm>
            <a:off x="2595538" y="3867455"/>
            <a:ext cx="389850" cy="369332"/>
          </a:xfrm>
          <a:prstGeom prst="rect">
            <a:avLst/>
          </a:prstGeom>
        </p:spPr>
        <p:txBody>
          <a:bodyPr wrap="none">
            <a:spAutoFit/>
          </a:bodyPr>
          <a:lstStyle/>
          <a:p>
            <a:r>
              <a:rPr lang="en-US" altLang="zh-CN" dirty="0"/>
              <a:t>Y’</a:t>
            </a:r>
            <a:endParaRPr lang="zh-CN" altLang="en-US" dirty="0"/>
          </a:p>
        </p:txBody>
      </p:sp>
      <p:cxnSp>
        <p:nvCxnSpPr>
          <p:cNvPr id="8" name="直接箭头连接符 7"/>
          <p:cNvCxnSpPr>
            <a:stCxn id="4" idx="3"/>
            <a:endCxn id="5" idx="2"/>
          </p:cNvCxnSpPr>
          <p:nvPr>
            <p:custDataLst>
              <p:tags r:id="rId4"/>
            </p:custDataLst>
          </p:nvPr>
        </p:nvCxnSpPr>
        <p:spPr bwMode="auto">
          <a:xfrm>
            <a:off x="1005266" y="4052121"/>
            <a:ext cx="661578" cy="29648"/>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直接箭头连接符 9"/>
          <p:cNvCxnSpPr>
            <a:endCxn id="6" idx="1"/>
          </p:cNvCxnSpPr>
          <p:nvPr>
            <p:custDataLst>
              <p:tags r:id="rId5"/>
            </p:custDataLst>
          </p:nvPr>
        </p:nvCxnSpPr>
        <p:spPr bwMode="auto">
          <a:xfrm flipV="1">
            <a:off x="2024034" y="4052121"/>
            <a:ext cx="571504" cy="29648"/>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矩形 11"/>
          <p:cNvSpPr/>
          <p:nvPr>
            <p:custDataLst>
              <p:tags r:id="rId6"/>
            </p:custDataLst>
          </p:nvPr>
        </p:nvSpPr>
        <p:spPr>
          <a:xfrm>
            <a:off x="5732469" y="3575036"/>
            <a:ext cx="466794" cy="369332"/>
          </a:xfrm>
          <a:prstGeom prst="rect">
            <a:avLst/>
          </a:prstGeom>
        </p:spPr>
        <p:txBody>
          <a:bodyPr wrap="none">
            <a:spAutoFit/>
          </a:bodyPr>
          <a:lstStyle/>
          <a:p>
            <a:r>
              <a:rPr lang="en-US" altLang="zh-CN" dirty="0"/>
              <a:t>X1</a:t>
            </a:r>
            <a:endParaRPr lang="zh-CN" altLang="en-US" dirty="0"/>
          </a:p>
        </p:txBody>
      </p:sp>
      <p:sp>
        <p:nvSpPr>
          <p:cNvPr id="13" name="椭圆 12"/>
          <p:cNvSpPr/>
          <p:nvPr>
            <p:custDataLst>
              <p:tags r:id="rId7"/>
            </p:custDataLst>
          </p:nvPr>
        </p:nvSpPr>
        <p:spPr bwMode="auto">
          <a:xfrm>
            <a:off x="6732601" y="3860788"/>
            <a:ext cx="285752" cy="285752"/>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lstStyle/>
          <a:p>
            <a:pPr marL="0" marR="0" indent="0" algn="l" defTabSz="914400" rtl="0" eaLnBrk="0" fontAlgn="base" latinLnBrk="0" hangingPunct="0">
              <a:lnSpc>
                <a:spcPct val="100000"/>
              </a:lnSpc>
              <a:spcBef>
                <a:spcPct val="0"/>
              </a:spcBef>
              <a:spcAft>
                <a:spcPct val="0"/>
              </a:spcAft>
              <a:buClrTx/>
              <a:buSzTx/>
              <a:buFontTx/>
              <a:buNone/>
            </a:pPr>
            <a:endParaRPr kumimoji="0" lang="zh-CN" altLang="en-US" sz="1800" b="0" i="0" u="none" strike="noStrike" cap="none" normalizeH="0" baseline="0">
              <a:ln>
                <a:noFill/>
              </a:ln>
              <a:solidFill>
                <a:schemeClr val="tx1"/>
              </a:solidFill>
              <a:effectLst/>
              <a:latin typeface="Times New Roman" panose="02020603050405020304" pitchFamily="18" charset="0"/>
            </a:endParaRPr>
          </a:p>
        </p:txBody>
      </p:sp>
      <p:sp>
        <p:nvSpPr>
          <p:cNvPr id="14" name="矩形 13"/>
          <p:cNvSpPr/>
          <p:nvPr>
            <p:custDataLst>
              <p:tags r:id="rId8"/>
            </p:custDataLst>
          </p:nvPr>
        </p:nvSpPr>
        <p:spPr>
          <a:xfrm>
            <a:off x="7661295" y="3789350"/>
            <a:ext cx="389850" cy="369332"/>
          </a:xfrm>
          <a:prstGeom prst="rect">
            <a:avLst/>
          </a:prstGeom>
        </p:spPr>
        <p:txBody>
          <a:bodyPr wrap="none">
            <a:spAutoFit/>
          </a:bodyPr>
          <a:lstStyle/>
          <a:p>
            <a:r>
              <a:rPr lang="en-US" altLang="zh-CN" dirty="0"/>
              <a:t>Y’</a:t>
            </a:r>
            <a:endParaRPr lang="zh-CN" altLang="en-US" dirty="0"/>
          </a:p>
        </p:txBody>
      </p:sp>
      <p:cxnSp>
        <p:nvCxnSpPr>
          <p:cNvPr id="15" name="直接箭头连接符 14"/>
          <p:cNvCxnSpPr>
            <a:stCxn id="12" idx="3"/>
            <a:endCxn id="13" idx="2"/>
          </p:cNvCxnSpPr>
          <p:nvPr>
            <p:custDataLst>
              <p:tags r:id="rId9"/>
            </p:custDataLst>
          </p:nvPr>
        </p:nvCxnSpPr>
        <p:spPr bwMode="auto">
          <a:xfrm>
            <a:off x="6199263" y="3759702"/>
            <a:ext cx="533338" cy="243962"/>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箭头连接符 6"/>
          <p:cNvCxnSpPr>
            <a:endCxn id="14" idx="1"/>
          </p:cNvCxnSpPr>
          <p:nvPr>
            <p:custDataLst>
              <p:tags r:id="rId10"/>
            </p:custDataLst>
          </p:nvPr>
        </p:nvCxnSpPr>
        <p:spPr bwMode="auto">
          <a:xfrm flipV="1">
            <a:off x="7089791" y="3974016"/>
            <a:ext cx="571504" cy="29648"/>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矩形 8"/>
          <p:cNvSpPr/>
          <p:nvPr/>
        </p:nvSpPr>
        <p:spPr>
          <a:xfrm>
            <a:off x="5732469" y="4217978"/>
            <a:ext cx="466794" cy="369332"/>
          </a:xfrm>
          <a:prstGeom prst="rect">
            <a:avLst/>
          </a:prstGeom>
        </p:spPr>
        <p:txBody>
          <a:bodyPr wrap="none">
            <a:spAutoFit/>
          </a:bodyPr>
          <a:lstStyle/>
          <a:p>
            <a:r>
              <a:rPr lang="en-US" altLang="zh-CN" dirty="0"/>
              <a:t>X2</a:t>
            </a:r>
            <a:endParaRPr lang="zh-CN" altLang="en-US" dirty="0"/>
          </a:p>
        </p:txBody>
      </p:sp>
      <p:cxnSp>
        <p:nvCxnSpPr>
          <p:cNvPr id="21" name="直接箭头连接符 20"/>
          <p:cNvCxnSpPr>
            <a:stCxn id="9" idx="3"/>
            <a:endCxn id="13" idx="3"/>
          </p:cNvCxnSpPr>
          <p:nvPr/>
        </p:nvCxnSpPr>
        <p:spPr bwMode="auto">
          <a:xfrm flipV="1">
            <a:off x="6199263" y="4104693"/>
            <a:ext cx="575185" cy="297951"/>
          </a:xfrm>
          <a:prstGeom prst="straightConnector1">
            <a:avLst/>
          </a:prstGeom>
          <a:solidFill>
            <a:schemeClr val="accent1"/>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26" name="Picture 2"/>
          <p:cNvPicPr>
            <a:picLocks noChangeAspect="1" noChangeArrowheads="1"/>
          </p:cNvPicPr>
          <p:nvPr/>
        </p:nvPicPr>
        <p:blipFill>
          <a:blip r:embed="rId13"/>
          <a:srcRect/>
          <a:stretch>
            <a:fillRect/>
          </a:stretch>
        </p:blipFill>
        <p:spPr bwMode="auto">
          <a:xfrm>
            <a:off x="263525" y="4482465"/>
            <a:ext cx="4950460" cy="1851660"/>
          </a:xfrm>
          <a:prstGeom prst="rect">
            <a:avLst/>
          </a:prstGeom>
          <a:noFill/>
          <a:ln w="9525">
            <a:noFill/>
            <a:miter lim="800000"/>
            <a:headEnd/>
            <a:tailEnd/>
          </a:ln>
          <a:effectLst/>
        </p:spPr>
      </p:pic>
      <p:pic>
        <p:nvPicPr>
          <p:cNvPr id="1027" name="Picture 3"/>
          <p:cNvPicPr>
            <a:picLocks noChangeAspect="1" noChangeArrowheads="1"/>
          </p:cNvPicPr>
          <p:nvPr/>
        </p:nvPicPr>
        <p:blipFill>
          <a:blip r:embed="rId14"/>
          <a:srcRect/>
          <a:stretch>
            <a:fillRect/>
          </a:stretch>
        </p:blipFill>
        <p:spPr bwMode="auto">
          <a:xfrm>
            <a:off x="7392035" y="4119880"/>
            <a:ext cx="4399915" cy="2240915"/>
          </a:xfrm>
          <a:prstGeom prst="rect">
            <a:avLst/>
          </a:prstGeom>
          <a:noFill/>
          <a:ln w="9525">
            <a:noFill/>
            <a:miter lim="800000"/>
            <a:headEnd/>
            <a:tailEnd/>
          </a:ln>
          <a:effectLst/>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0,&quot;OldGuidesSetting&quot;:{&quot;HeaderHeight&quot;:15.0,&quot;FooterHeight&quot;:9.0,&quot;SideMargin&quot;:5.5,&quot;TopMargin&quot;:0.0,&quot;BottomMargin&quot;:0.0,&quot;IntervalMargin&quot;:1.5}}"/>
  <p:tag name="COMMONDATA" val="eyJoZGlkIjoiYWQyMDkxOGZhMmNlZGMxYTRkY2NiMGE2MjdhZGE4ZGMifQ=="/>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249.35637795275588,&quot;left&quot;:52.49700787401574,&quot;top&quot;:112.49889763779527,&quot;width&quot;:688.8014173228346}"/>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249.35637795275588,&quot;left&quot;:52.49700787401574,&quot;top&quot;:112.49889763779527,&quot;width&quot;:688.8014173228346}"/>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249.35637795275588,&quot;left&quot;:52.49700787401574,&quot;top&quot;:112.49889763779527,&quot;width&quot;:688.8014173228346}"/>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208.95,&quot;left&quot;:451.65,&quot;top&quot;:288.7,&quot;width&quot;:453.1}"/>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208.95,&quot;left&quot;:451.65,&quot;top&quot;:288.7,&quot;width&quot;:453.1}"/>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208.95,&quot;left&quot;:451.65,&quot;top&quot;:288.7,&quot;width&quot;:453.1}"/>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208.95,&quot;left&quot;:451.65,&quot;top&quot;:288.7,&quot;width&quot;:453.1}"/>
</p:tagLst>
</file>

<file path=ppt/tags/tag2.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7624,&quot;width&quot;:8325}"/>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249.35637795275588,&quot;left&quot;:52.49700787401574,&quot;top&quot;:112.49889763779527,&quot;width&quot;:688.8014173228346}"/>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249.35637795275588,&quot;left&quot;:52.49700787401574,&quot;top&quot;:112.49889763779527,&quot;width&quot;:688.8014173228346}"/>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249.35637795275588,&quot;left&quot;:52.49700787401574,&quot;top&quot;:112.49889763779527,&quot;width&quot;:688.8014173228346}"/>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249.35637795275588,&quot;left&quot;:52.49700787401574,&quot;top&quot;:112.49889763779527,&quot;width&quot;:688.8014173228346}"/>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249.35637795275588,&quot;left&quot;:52.49700787401574,&quot;top&quot;:112.49889763779527,&quot;width&quot;:688.8014173228346}"/>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249.35637795275588,&quot;left&quot;:52.49700787401574,&quot;top&quot;:112.49889763779527,&quot;width&quot;:688.8014173228346}"/>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249.35637795275588,&quot;left&quot;:52.49700787401574,&quot;top&quot;:112.49889763779527,&quot;width&quot;:688.8014173228346}"/>
</p:tagLst>
</file>

<file path=ppt/theme/theme1.xml><?xml version="1.0" encoding="utf-8"?>
<a:theme xmlns:a="http://schemas.openxmlformats.org/drawingml/2006/main" name="1_Finance1_p">
  <a:themeElements>
    <a:clrScheme name="自定义 3">
      <a:dk1>
        <a:sysClr val="windowText" lastClr="000000"/>
      </a:dk1>
      <a:lt1>
        <a:sysClr val="window" lastClr="FFFFFF"/>
      </a:lt1>
      <a:dk2>
        <a:srgbClr val="2F5897"/>
      </a:dk2>
      <a:lt2>
        <a:srgbClr val="E4E9EF"/>
      </a:lt2>
      <a:accent1>
        <a:srgbClr val="6076B4"/>
      </a:accent1>
      <a:accent2>
        <a:srgbClr val="FF5050"/>
      </a:accent2>
      <a:accent3>
        <a:srgbClr val="E68422"/>
      </a:accent3>
      <a:accent4>
        <a:srgbClr val="846648"/>
      </a:accent4>
      <a:accent5>
        <a:srgbClr val="63891F"/>
      </a:accent5>
      <a:accent6>
        <a:srgbClr val="B2B2B2"/>
      </a:accent6>
      <a:hlink>
        <a:srgbClr val="3399FF"/>
      </a:hlink>
      <a:folHlink>
        <a:srgbClr val="63891F"/>
      </a:folHlink>
    </a:clrScheme>
    <a:fontScheme name="font">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Times New Roman" panose="02020603050405020304"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US" sz="1800" b="0" i="0" u="none" strike="noStrike" cap="none" normalizeH="0" baseline="0" smtClean="0">
            <a:ln>
              <a:noFill/>
            </a:ln>
            <a:solidFill>
              <a:schemeClr val="tx1"/>
            </a:solidFill>
            <a:effectLst/>
            <a:latin typeface="Times New Roman" panose="02020603050405020304" pitchFamily="18" charset="0"/>
          </a:defRPr>
        </a:defPPr>
      </a:lstStyle>
    </a:lnDef>
    <a:txDef>
      <a:spPr bwMode="auto">
        <a:solidFill>
          <a:srgbClr val="92D050"/>
        </a:solidFill>
        <a:ln w="9525" cap="flat" cmpd="sng" algn="ctr">
          <a:solidFill>
            <a:srgbClr val="217BB2">
              <a:shade val="95000"/>
              <a:satMod val="105000"/>
            </a:srgbClr>
          </a:solidFill>
          <a:prstDash val="solid"/>
        </a:ln>
        <a:effectLst>
          <a:outerShdw blurRad="40000" dist="20000" dir="5400000" rotWithShape="0">
            <a:srgbClr val="000000">
              <a:alpha val="38000"/>
            </a:srgbClr>
          </a:outerShdw>
        </a:effectLst>
      </a:spPr>
      <a:bodyPr vert="eaVert" lIns="18000" rIns="18000" anchor="ctr"/>
      <a:lstStyle>
        <a:defPPr marL="0" marR="0" indent="0" algn="ctr" defTabSz="914400" eaLnBrk="0" fontAlgn="base" latinLnBrk="0" hangingPunct="0">
          <a:lnSpc>
            <a:spcPct val="120000"/>
          </a:lnSpc>
          <a:spcBef>
            <a:spcPts val="600"/>
          </a:spcBef>
          <a:spcAft>
            <a:spcPct val="0"/>
          </a:spcAft>
          <a:buClrTx/>
          <a:buSzTx/>
          <a:buFontTx/>
          <a:buNone/>
          <a:defRPr kumimoji="0" sz="2400" b="1" i="0" u="none" strike="noStrike" kern="0" cap="none" spc="0" normalizeH="0" baseline="0" noProof="0" dirty="0" smtClean="0">
            <a:ln>
              <a:noFill/>
            </a:ln>
            <a:solidFill>
              <a:srgbClr val="000000"/>
            </a:solidFill>
            <a:effectLst/>
            <a:uLnTx/>
            <a:uFillTx/>
            <a:latin typeface="楷体" panose="02010609060101010101" pitchFamily="49" charset="-122"/>
            <a:ea typeface="楷体" panose="02010609060101010101" pitchFamily="49" charset="-122"/>
            <a:cs typeface="Times New Roman" panose="02020603050405020304" pitchFamily="18" charset="0"/>
          </a:defRPr>
        </a:defPPr>
      </a:lstStyle>
    </a:txDef>
  </a:objectDefaults>
  <a:extraClrSchemeLst>
    <a:extraClrScheme>
      <a:clrScheme name="Finance1_p 1">
        <a:dk1>
          <a:srgbClr val="000000"/>
        </a:dk1>
        <a:lt1>
          <a:srgbClr val="FFFFFF"/>
        </a:lt1>
        <a:dk2>
          <a:srgbClr val="294E91"/>
        </a:dk2>
        <a:lt2>
          <a:srgbClr val="969696"/>
        </a:lt2>
        <a:accent1>
          <a:srgbClr val="8CBE00"/>
        </a:accent1>
        <a:accent2>
          <a:srgbClr val="809DD0"/>
        </a:accent2>
        <a:accent3>
          <a:srgbClr val="FFFFFF"/>
        </a:accent3>
        <a:accent4>
          <a:srgbClr val="000000"/>
        </a:accent4>
        <a:accent5>
          <a:srgbClr val="C5DBAA"/>
        </a:accent5>
        <a:accent6>
          <a:srgbClr val="738EBC"/>
        </a:accent6>
        <a:hlink>
          <a:srgbClr val="7FAD7F"/>
        </a:hlink>
        <a:folHlink>
          <a:srgbClr val="C0C0C0"/>
        </a:folHlink>
      </a:clrScheme>
      <a:clrMap bg1="lt1" tx1="dk1" bg2="lt2" tx2="dk2" accent1="accent1" accent2="accent2" accent3="accent3" accent4="accent4" accent5="accent5" accent6="accent6" hlink="hlink" folHlink="folHlink"/>
    </a:extraClrScheme>
    <a:extraClrScheme>
      <a:clrScheme name="Finance1_p 2">
        <a:dk1>
          <a:srgbClr val="000000"/>
        </a:dk1>
        <a:lt1>
          <a:srgbClr val="FFFFFF"/>
        </a:lt1>
        <a:dk2>
          <a:srgbClr val="1C4C80"/>
        </a:dk2>
        <a:lt2>
          <a:srgbClr val="969696"/>
        </a:lt2>
        <a:accent1>
          <a:srgbClr val="317A43"/>
        </a:accent1>
        <a:accent2>
          <a:srgbClr val="A8C28E"/>
        </a:accent2>
        <a:accent3>
          <a:srgbClr val="FFFFFF"/>
        </a:accent3>
        <a:accent4>
          <a:srgbClr val="000000"/>
        </a:accent4>
        <a:accent5>
          <a:srgbClr val="ADBEB0"/>
        </a:accent5>
        <a:accent6>
          <a:srgbClr val="98B080"/>
        </a:accent6>
        <a:hlink>
          <a:srgbClr val="C0B24E"/>
        </a:hlink>
        <a:folHlink>
          <a:srgbClr val="C0C0C0"/>
        </a:folHlink>
      </a:clrScheme>
      <a:clrMap bg1="lt1" tx1="dk1" bg2="lt2" tx2="dk2" accent1="accent1" accent2="accent2" accent3="accent3" accent4="accent4" accent5="accent5" accent6="accent6" hlink="hlink" folHlink="folHlink"/>
    </a:extraClrScheme>
    <a:extraClrScheme>
      <a:clrScheme name="Finance1_p 3">
        <a:dk1>
          <a:srgbClr val="000000"/>
        </a:dk1>
        <a:lt1>
          <a:srgbClr val="FFFFFF"/>
        </a:lt1>
        <a:dk2>
          <a:srgbClr val="2D2D9D"/>
        </a:dk2>
        <a:lt2>
          <a:srgbClr val="969696"/>
        </a:lt2>
        <a:accent1>
          <a:srgbClr val="1A71B2"/>
        </a:accent1>
        <a:accent2>
          <a:srgbClr val="AAAA54"/>
        </a:accent2>
        <a:accent3>
          <a:srgbClr val="FFFFFF"/>
        </a:accent3>
        <a:accent4>
          <a:srgbClr val="000000"/>
        </a:accent4>
        <a:accent5>
          <a:srgbClr val="ABBBD5"/>
        </a:accent5>
        <a:accent6>
          <a:srgbClr val="9A9A4B"/>
        </a:accent6>
        <a:hlink>
          <a:srgbClr val="678BC1"/>
        </a:hlink>
        <a:folHlink>
          <a:srgbClr val="C0C0C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3734</Words>
  <Application>Microsoft Macintosh PowerPoint</Application>
  <PresentationFormat>宽屏</PresentationFormat>
  <Paragraphs>388</Paragraphs>
  <Slides>47</Slides>
  <Notes>9</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47</vt:i4>
      </vt:variant>
    </vt:vector>
  </HeadingPairs>
  <TitlesOfParts>
    <vt:vector size="56" baseType="lpstr">
      <vt:lpstr>楷体</vt:lpstr>
      <vt:lpstr>PingFang SC</vt:lpstr>
      <vt:lpstr>Arial</vt:lpstr>
      <vt:lpstr>Calibri</vt:lpstr>
      <vt:lpstr>Times New Roman</vt:lpstr>
      <vt:lpstr>Verdana</vt:lpstr>
      <vt:lpstr>Wingdings</vt:lpstr>
      <vt:lpstr>1_Finance1_p</vt:lpstr>
      <vt:lpstr>Visio.Drawing.11</vt:lpstr>
      <vt:lpstr>期末复习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center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text to go here</dc:title>
  <dc:creator>陆源</dc:creator>
  <cp:lastModifiedBy>Microsoft Office User</cp:lastModifiedBy>
  <cp:revision>3138</cp:revision>
  <dcterms:created xsi:type="dcterms:W3CDTF">2011-07-06T02:52:00Z</dcterms:created>
  <dcterms:modified xsi:type="dcterms:W3CDTF">2024-12-22T14:38:22Z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9E57A060297F40B88C3713E8C90A88D9_12</vt:lpwstr>
  </property>
  <property fmtid="{D5CDD505-2E9C-101B-9397-08002B2CF9AE}" pid="3" name="KSOProductBuildVer">
    <vt:lpwstr>2052-12.1.0.18276</vt:lpwstr>
  </property>
</Properties>
</file>